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5.xml" ContentType="application/vnd.openxmlformats-officedocument.presentationml.tags+xml"/>
  <Override PartName="/ppt/notesSlides/notesSlide1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2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3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7"/>
  </p:notesMasterIdLst>
  <p:handoutMasterIdLst>
    <p:handoutMasterId r:id="rId128"/>
  </p:handoutMasterIdLst>
  <p:sldIdLst>
    <p:sldId id="567" r:id="rId2"/>
    <p:sldId id="854" r:id="rId3"/>
    <p:sldId id="881" r:id="rId4"/>
    <p:sldId id="855" r:id="rId5"/>
    <p:sldId id="858" r:id="rId6"/>
    <p:sldId id="882" r:id="rId7"/>
    <p:sldId id="826" r:id="rId8"/>
    <p:sldId id="827" r:id="rId9"/>
    <p:sldId id="825" r:id="rId10"/>
    <p:sldId id="789" r:id="rId11"/>
    <p:sldId id="829" r:id="rId12"/>
    <p:sldId id="708" r:id="rId13"/>
    <p:sldId id="577" r:id="rId14"/>
    <p:sldId id="641" r:id="rId15"/>
    <p:sldId id="718" r:id="rId16"/>
    <p:sldId id="618" r:id="rId17"/>
    <p:sldId id="619" r:id="rId18"/>
    <p:sldId id="620" r:id="rId19"/>
    <p:sldId id="621" r:id="rId20"/>
    <p:sldId id="661" r:id="rId21"/>
    <p:sldId id="700" r:id="rId22"/>
    <p:sldId id="502" r:id="rId23"/>
    <p:sldId id="659" r:id="rId24"/>
    <p:sldId id="569" r:id="rId25"/>
    <p:sldId id="579" r:id="rId26"/>
    <p:sldId id="582" r:id="rId27"/>
    <p:sldId id="595" r:id="rId28"/>
    <p:sldId id="598" r:id="rId29"/>
    <p:sldId id="599" r:id="rId30"/>
    <p:sldId id="720" r:id="rId31"/>
    <p:sldId id="597" r:id="rId32"/>
    <p:sldId id="801" r:id="rId33"/>
    <p:sldId id="802" r:id="rId34"/>
    <p:sldId id="806" r:id="rId35"/>
    <p:sldId id="805" r:id="rId36"/>
    <p:sldId id="897" r:id="rId37"/>
    <p:sldId id="709" r:id="rId38"/>
    <p:sldId id="728" r:id="rId39"/>
    <p:sldId id="729" r:id="rId40"/>
    <p:sldId id="727" r:id="rId41"/>
    <p:sldId id="731" r:id="rId42"/>
    <p:sldId id="895" r:id="rId43"/>
    <p:sldId id="896" r:id="rId44"/>
    <p:sldId id="901" r:id="rId45"/>
    <p:sldId id="723" r:id="rId46"/>
    <p:sldId id="724" r:id="rId47"/>
    <p:sldId id="782" r:id="rId48"/>
    <p:sldId id="844" r:id="rId49"/>
    <p:sldId id="732" r:id="rId50"/>
    <p:sldId id="690" r:id="rId51"/>
    <p:sldId id="691" r:id="rId52"/>
    <p:sldId id="692" r:id="rId53"/>
    <p:sldId id="807" r:id="rId54"/>
    <p:sldId id="842" r:id="rId55"/>
    <p:sldId id="809" r:id="rId56"/>
    <p:sldId id="812" r:id="rId57"/>
    <p:sldId id="813" r:id="rId58"/>
    <p:sldId id="898" r:id="rId59"/>
    <p:sldId id="838" r:id="rId60"/>
    <p:sldId id="839" r:id="rId61"/>
    <p:sldId id="840" r:id="rId62"/>
    <p:sldId id="841" r:id="rId63"/>
    <p:sldId id="814" r:id="rId64"/>
    <p:sldId id="834" r:id="rId65"/>
    <p:sldId id="815" r:id="rId66"/>
    <p:sldId id="835" r:id="rId67"/>
    <p:sldId id="837" r:id="rId68"/>
    <p:sldId id="733" r:id="rId69"/>
    <p:sldId id="737" r:id="rId70"/>
    <p:sldId id="738" r:id="rId71"/>
    <p:sldId id="816" r:id="rId72"/>
    <p:sldId id="817" r:id="rId73"/>
    <p:sldId id="818" r:id="rId74"/>
    <p:sldId id="819" r:id="rId75"/>
    <p:sldId id="823" r:id="rId76"/>
    <p:sldId id="739" r:id="rId77"/>
    <p:sldId id="740" r:id="rId78"/>
    <p:sldId id="741" r:id="rId79"/>
    <p:sldId id="742" r:id="rId80"/>
    <p:sldId id="743" r:id="rId81"/>
    <p:sldId id="744" r:id="rId82"/>
    <p:sldId id="830" r:id="rId83"/>
    <p:sldId id="746" r:id="rId84"/>
    <p:sldId id="748" r:id="rId85"/>
    <p:sldId id="747" r:id="rId86"/>
    <p:sldId id="749" r:id="rId87"/>
    <p:sldId id="831" r:id="rId88"/>
    <p:sldId id="771" r:id="rId89"/>
    <p:sldId id="793" r:id="rId90"/>
    <p:sldId id="794" r:id="rId91"/>
    <p:sldId id="899" r:id="rId92"/>
    <p:sldId id="791" r:id="rId93"/>
    <p:sldId id="900" r:id="rId94"/>
    <p:sldId id="852" r:id="rId95"/>
    <p:sldId id="862" r:id="rId96"/>
    <p:sldId id="847" r:id="rId97"/>
    <p:sldId id="863" r:id="rId98"/>
    <p:sldId id="864" r:id="rId99"/>
    <p:sldId id="865" r:id="rId100"/>
    <p:sldId id="866" r:id="rId101"/>
    <p:sldId id="903" r:id="rId102"/>
    <p:sldId id="868" r:id="rId103"/>
    <p:sldId id="851" r:id="rId104"/>
    <p:sldId id="869" r:id="rId105"/>
    <p:sldId id="870" r:id="rId106"/>
    <p:sldId id="872" r:id="rId107"/>
    <p:sldId id="874" r:id="rId108"/>
    <p:sldId id="875" r:id="rId109"/>
    <p:sldId id="873" r:id="rId110"/>
    <p:sldId id="891" r:id="rId111"/>
    <p:sldId id="876" r:id="rId112"/>
    <p:sldId id="887" r:id="rId113"/>
    <p:sldId id="884" r:id="rId114"/>
    <p:sldId id="885" r:id="rId115"/>
    <p:sldId id="890" r:id="rId116"/>
    <p:sldId id="910" r:id="rId117"/>
    <p:sldId id="906" r:id="rId118"/>
    <p:sldId id="907" r:id="rId119"/>
    <p:sldId id="908" r:id="rId120"/>
    <p:sldId id="911" r:id="rId121"/>
    <p:sldId id="892" r:id="rId122"/>
    <p:sldId id="909" r:id="rId123"/>
    <p:sldId id="894" r:id="rId124"/>
    <p:sldId id="904" r:id="rId125"/>
    <p:sldId id="905" r:id="rId126"/>
  </p:sldIdLst>
  <p:sldSz cx="9144000" cy="6858000" type="screen4x3"/>
  <p:notesSz cx="6786563" cy="9920288"/>
  <p:custDataLst>
    <p:tags r:id="rId12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283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6" autoAdjust="0"/>
    <p:restoredTop sz="94615" autoAdjust="0"/>
  </p:normalViewPr>
  <p:slideViewPr>
    <p:cSldViewPr>
      <p:cViewPr>
        <p:scale>
          <a:sx n="50" d="100"/>
          <a:sy n="50" d="100"/>
        </p:scale>
        <p:origin x="1722" y="456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9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2;&#1083;&#1072;&#1076;&#1080;&#1084;&#1080;&#1088;\Documents\MEGA\Vladimir-321\2016-2017\&#1057;&#1087;&#1080;&#1089;&#1086;&#1082;201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2;&#1083;&#1072;&#1076;&#1080;&#1084;&#1080;&#1088;\Documents\MEGA\Vladimir-321\2015-2016\&#1055;&#1086;&#1089;&#1090;&#1091;&#1087;&#1072;&#1102;&#1097;&#1080;&#1077;\&#1056;&#1072;&#1089;&#1087;&#1088;&#1077;&#1076;&#1077;&#1083;&#1077;&#1085;&#1080;&#1077;%20&#1073;&#1072;&#1083;&#1083;&#1086;&#107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854540853485421E-2"/>
          <c:y val="0.20528805598975106"/>
          <c:w val="0.83188750632645758"/>
          <c:h val="0.79009920726563776"/>
        </c:manualLayout>
      </c:layout>
      <c:pie3DChart>
        <c:varyColors val="1"/>
        <c:ser>
          <c:idx val="0"/>
          <c:order val="0"/>
          <c:explosion val="10"/>
          <c:dPt>
            <c:idx val="0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418-4672-A6A5-B019FBD16E1E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418-4672-A6A5-B019FBD16E1E}"/>
              </c:ext>
            </c:extLst>
          </c:dPt>
          <c:dLbls>
            <c:dLbl>
              <c:idx val="0"/>
              <c:layout>
                <c:manualLayout>
                  <c:x val="4.1666666666666664E-2"/>
                  <c:y val="-2.314814814814814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18-4672-A6A5-B019FBD16E1E}"/>
                </c:ext>
              </c:extLst>
            </c:dLbl>
            <c:dLbl>
              <c:idx val="1"/>
              <c:layout>
                <c:manualLayout>
                  <c:x val="-2.2222222222222223E-2"/>
                  <c:y val="-8.4875562720133283E-1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18-4672-A6A5-B019FBD16E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География!$F$4:$F$5</c:f>
              <c:strCache>
                <c:ptCount val="2"/>
                <c:pt idx="0">
                  <c:v>Москва</c:v>
                </c:pt>
                <c:pt idx="1">
                  <c:v>Другие регионы</c:v>
                </c:pt>
              </c:strCache>
            </c:strRef>
          </c:cat>
          <c:val>
            <c:numRef>
              <c:f>География!$G$4:$G$5</c:f>
              <c:numCache>
                <c:formatCode>General</c:formatCode>
                <c:ptCount val="2"/>
                <c:pt idx="0">
                  <c:v>10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18-4672-A6A5-B019FBD16E1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505131303031564"/>
          <c:y val="0.11691095350669818"/>
          <c:w val="0.77750600619367027"/>
          <c:h val="0.80996605920713816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резюме!$B$5:$B$9</c:f>
              <c:strCache>
                <c:ptCount val="5"/>
                <c:pt idx="0">
                  <c:v>ДВИ по химии </c:v>
                </c:pt>
                <c:pt idx="1">
                  <c:v>ЕГЭ, физика</c:v>
                </c:pt>
                <c:pt idx="2">
                  <c:v>ЕГЭ, математика</c:v>
                </c:pt>
                <c:pt idx="3">
                  <c:v>ЕГЭ, химия</c:v>
                </c:pt>
                <c:pt idx="4">
                  <c:v>ЕГЭ, русский язык</c:v>
                </c:pt>
              </c:strCache>
            </c:strRef>
          </c:cat>
          <c:val>
            <c:numRef>
              <c:f>резюме!$C$5:$C$9</c:f>
              <c:numCache>
                <c:formatCode>0</c:formatCode>
                <c:ptCount val="5"/>
                <c:pt idx="0">
                  <c:v>44.80952380952381</c:v>
                </c:pt>
                <c:pt idx="1">
                  <c:v>37.652380952380952</c:v>
                </c:pt>
                <c:pt idx="2">
                  <c:v>28</c:v>
                </c:pt>
                <c:pt idx="3">
                  <c:v>20.11904761904762</c:v>
                </c:pt>
                <c:pt idx="4">
                  <c:v>15.152380952380952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1-4C5E-A225-2048FE1062D0}"/>
            </c:ext>
          </c:extLst>
        </c:ser>
        <c:ser>
          <c:idx val="1"/>
          <c:order val="1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резюме!$B$5:$B$9</c:f>
              <c:strCache>
                <c:ptCount val="5"/>
                <c:pt idx="0">
                  <c:v>ДВИ по химии </c:v>
                </c:pt>
                <c:pt idx="1">
                  <c:v>ЕГЭ, физика</c:v>
                </c:pt>
                <c:pt idx="2">
                  <c:v>ЕГЭ, математика</c:v>
                </c:pt>
                <c:pt idx="3">
                  <c:v>ЕГЭ, химия</c:v>
                </c:pt>
                <c:pt idx="4">
                  <c:v>ЕГЭ, русский язык</c:v>
                </c:pt>
              </c:strCache>
            </c:strRef>
          </c:cat>
          <c:val>
            <c:numRef>
              <c:f>резюме!$D$5:$D$9</c:f>
              <c:numCache>
                <c:formatCode>0</c:formatCode>
                <c:ptCount val="5"/>
                <c:pt idx="0">
                  <c:v>20.938202247191015</c:v>
                </c:pt>
                <c:pt idx="1">
                  <c:v>19.483146067415731</c:v>
                </c:pt>
                <c:pt idx="2">
                  <c:v>19.477528089887642</c:v>
                </c:pt>
                <c:pt idx="3">
                  <c:v>6.0280898876404478</c:v>
                </c:pt>
                <c:pt idx="4">
                  <c:v>9.146067415730343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01-4C5E-A225-2048FE1062D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565723856"/>
        <c:axId val="565724184"/>
      </c:barChart>
      <c:catAx>
        <c:axId val="565723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5724184"/>
        <c:crosses val="autoZero"/>
        <c:auto val="1"/>
        <c:lblAlgn val="ctr"/>
        <c:lblOffset val="100"/>
        <c:noMultiLvlLbl val="0"/>
      </c:catAx>
      <c:valAx>
        <c:axId val="565724184"/>
        <c:scaling>
          <c:orientation val="minMax"/>
        </c:scaling>
        <c:delete val="1"/>
        <c:axPos val="b"/>
        <c:numFmt formatCode="0" sourceLinked="1"/>
        <c:majorTickMark val="none"/>
        <c:minorTickMark val="none"/>
        <c:tickLblPos val="nextTo"/>
        <c:crossAx val="565723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4925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340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4925" y="942340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731B67B-308F-46E7-9D12-656F10F4B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4925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5935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1700"/>
            <a:ext cx="542766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340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4925" y="942340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1AE0331-0BD3-4A62-B0C6-8E2EE50B7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66F74F-6493-4706-8C83-658FC42F1385}" type="slidenum">
              <a:rPr lang="ru-RU" smtClean="0"/>
              <a:pPr>
                <a:defRPr/>
              </a:pPr>
              <a:t>89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4EC200-C63B-4940-8703-A70A3A47A833}" type="slidenum">
              <a:rPr lang="en-US"/>
              <a:pPr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67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18DF79-9E81-429D-8FA0-3BCC71814294}" type="slidenum">
              <a:rPr lang="ru-RU"/>
              <a:pPr>
                <a:defRPr/>
              </a:pPr>
              <a:t>122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749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0958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958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B2255-39C4-4B86-BCDC-86D943911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38FF0-ADB9-49F2-9908-8B9EF74DC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612C9-0786-4892-9315-A1A682BC5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25E01-0C82-45D7-91D0-484B970BB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2D9BC-D0E5-4FBA-9794-506940E36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55929-AC1B-44EB-BED3-07F7EC51C4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AABB8-F5CB-4809-A66F-5AB6C7657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012AC-1328-4C87-822B-0C17208BDE91}" type="datetimeFigureOut">
              <a:rPr lang="en-US"/>
              <a:pPr>
                <a:defRPr/>
              </a:pPr>
              <a:t>6/29/2017</a:t>
            </a:fld>
            <a:endParaRPr lang="en-US" dirty="0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1D13D-48AB-4CB9-A8E9-DF2B2AF001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793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5FE82-E7A3-471F-B798-04DF6F5BA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03903-7F69-4D72-B2C3-1382AEF37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BE5A7-4434-43A4-B724-8E01E0598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EC492-4F08-4791-8431-3B2CA910E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EEB12-1690-4986-BC95-2FD8EB7BE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C858D-E072-457C-91DD-B3DF41224D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0F9B9-0FE8-4521-B6E1-4BF1B377E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3A190-3711-4EB8-A89A-3EA63FC29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0854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4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4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5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6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56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0856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856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6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6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EEE11461-BFE8-45FD-B8C1-61BB26C70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856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1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2" r:id="rId16"/>
  </p:sldLayoutIdLst>
  <p:transition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6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44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8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9.xml"/><Relationship Id="rId4" Type="http://schemas.openxmlformats.org/officeDocument/2006/relationships/image" Target="../media/image146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hyperlink" Target="https://ru.wikipedia.org/wiki/%D0%98%D0%BD%D1%82%D0%B5%D1%80%D0%BD%D0%B5%D1%82-%D1%81%D0%BE%D0%BE%D0%B1%D1%89%D0%B5%D1%81%D1%82%D0%B2%D0%BE" TargetMode="External"/><Relationship Id="rId7" Type="http://schemas.openxmlformats.org/officeDocument/2006/relationships/hyperlink" Target="http://www.jonathanbishop.com/publications/display.aspx?Item=26" TargetMode="Externa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0.xml"/><Relationship Id="rId6" Type="http://schemas.openxmlformats.org/officeDocument/2006/relationships/hyperlink" Target="https://ru.wikipedia.org/wiki/%D0%92%D0%B8%D1%80%D1%82%D1%83%D0%B0%D0%BB%D1%8C%D0%BD%D1%8B%D0%B9_%D0%BC%D0%B8%D1%80" TargetMode="External"/><Relationship Id="rId5" Type="http://schemas.openxmlformats.org/officeDocument/2006/relationships/hyperlink" Target="https://ru.wikipedia.org/wiki/%D0%9F%D0%BE%D0%BB%D1%8C%D0%B7%D0%BE%D0%B2%D0%B0%D1%82%D0%B5%D0%BB%D1%8C" TargetMode="External"/><Relationship Id="rId4" Type="http://schemas.openxmlformats.org/officeDocument/2006/relationships/hyperlink" Target="https://ru.wikipedia.org/wiki/%D0%9A%D0%BE%D0%BC%D0%BF%D1%8C%D1%8E%D1%82%D0%B5%D1%80%D0%BD%D0%BE%D0%B5_%D0%BC%D0%BE%D0%B4%D0%B5%D0%BB%D0%B8%D1%80%D0%BE%D0%B2%D0%B0%D0%BD%D0%B8%D0%B5" TargetMode="Externa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2.xml"/><Relationship Id="rId5" Type="http://schemas.openxmlformats.org/officeDocument/2006/relationships/image" Target="../media/image150.png"/><Relationship Id="rId4" Type="http://schemas.openxmlformats.org/officeDocument/2006/relationships/image" Target="../media/image149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3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http://vacademia.com/" TargetMode="Externa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5.xml"/><Relationship Id="rId6" Type="http://schemas.openxmlformats.org/officeDocument/2006/relationships/image" Target="../media/image156.jpg"/><Relationship Id="rId5" Type="http://schemas.openxmlformats.org/officeDocument/2006/relationships/image" Target="../media/image155.jpeg"/><Relationship Id="rId4" Type="http://schemas.openxmlformats.org/officeDocument/2006/relationships/image" Target="../media/image15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7.xml"/><Relationship Id="rId4" Type="http://schemas.openxmlformats.org/officeDocument/2006/relationships/image" Target="../media/image146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5" Type="http://schemas.openxmlformats.org/officeDocument/2006/relationships/image" Target="../media/image160.jpg"/><Relationship Id="rId4" Type="http://schemas.openxmlformats.org/officeDocument/2006/relationships/image" Target="../media/image159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Relationship Id="rId4" Type="http://schemas.openxmlformats.org/officeDocument/2006/relationships/image" Target="../media/image162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Relationship Id="rId4" Type="http://schemas.openxmlformats.org/officeDocument/2006/relationships/image" Target="../media/image164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Relationship Id="rId4" Type="http://schemas.openxmlformats.org/officeDocument/2006/relationships/hyperlink" Target="https://www.facebook.com/groups/108545219773496/" TargetMode="Externa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hyperlink" Target="http://www.chemnet.ru/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Relationship Id="rId6" Type="http://schemas.openxmlformats.org/officeDocument/2006/relationships/hyperlink" Target="http://do.chem.msu.ru/" TargetMode="External"/><Relationship Id="rId5" Type="http://schemas.openxmlformats.org/officeDocument/2006/relationships/image" Target="../media/image166.jpeg"/><Relationship Id="rId4" Type="http://schemas.openxmlformats.org/officeDocument/2006/relationships/hyperlink" Target="mailto:minaylov@excite.chem.msu.su" TargetMode="Externa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0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8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hyperlink" Target="http://www.chem.msu.su/rus/school/" TargetMode="External"/><Relationship Id="rId7" Type="http://schemas.openxmlformats.org/officeDocument/2006/relationships/image" Target="../media/image2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emicum.com/zoo/?lan=EN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6kVOyqyt5UI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awAmfF00xn8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.xml"/><Relationship Id="rId6" Type="http://schemas.openxmlformats.org/officeDocument/2006/relationships/hyperlink" Target="http://www.chemicum.com/ru/" TargetMode="Externa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4" Type="http://schemas.openxmlformats.org/officeDocument/2006/relationships/image" Target="../media/image7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hyperlink" Target="http://do.chem.msu.su/dl/seminar-10-05-2012.html?from=present" TargetMode="External"/><Relationship Id="rId5" Type="http://schemas.openxmlformats.org/officeDocument/2006/relationships/image" Target="../media/image78.png"/><Relationship Id="rId4" Type="http://schemas.openxmlformats.org/officeDocument/2006/relationships/hyperlink" Target="http://do.chem.msu.su/dl/seminar-22-05-2012.html?from=present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foxford.ru/chem" TargetMode="Externa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chool-collection.edu.ru/collection/" TargetMode="External"/><Relationship Id="rId4" Type="http://schemas.openxmlformats.org/officeDocument/2006/relationships/image" Target="../media/image8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ocw.mit.edu/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Udacity" TargetMode="External"/><Relationship Id="rId2" Type="http://schemas.openxmlformats.org/officeDocument/2006/relationships/hyperlink" Target="http://ru.wikipedia.org/wiki/Coursera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media.ls.urfu.ru/notv/795/" TargetMode="External"/><Relationship Id="rId4" Type="http://schemas.openxmlformats.org/officeDocument/2006/relationships/hyperlink" Target="http://en.wikipedia.org/wiki/EdX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emspider.com/" TargetMode="Externa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Relationship Id="rId4" Type="http://schemas.openxmlformats.org/officeDocument/2006/relationships/image" Target="../media/image11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8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Relationship Id="rId4" Type="http://schemas.openxmlformats.org/officeDocument/2006/relationships/image" Target="../media/image11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Relationship Id="rId4" Type="http://schemas.openxmlformats.org/officeDocument/2006/relationships/image" Target="../media/image12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hyperlink" Target="http://www.chem.msu.su/rus/ChemTeachersCongress2012/" TargetMode="External"/><Relationship Id="rId5" Type="http://schemas.openxmlformats.org/officeDocument/2006/relationships/image" Target="../media/image131.png"/><Relationship Id="rId4" Type="http://schemas.openxmlformats.org/officeDocument/2006/relationships/image" Target="../media/image1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0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41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ChangeArrowheads="1"/>
          </p:cNvSpPr>
          <p:nvPr/>
        </p:nvSpPr>
        <p:spPr bwMode="auto">
          <a:xfrm>
            <a:off x="404018" y="301020"/>
            <a:ext cx="8281987" cy="3127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Информационно-коммуникационные технологии в обучении химии</a:t>
            </a:r>
            <a:b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</a:b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051048" y="4072126"/>
            <a:ext cx="4987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u="sng" dirty="0"/>
              <a:t>Владимир Викторович Миняйлов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43250" y="6291977"/>
            <a:ext cx="55530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0" hangingPunct="0"/>
            <a:r>
              <a:rPr lang="ru-RU" sz="1000" dirty="0">
                <a:cs typeface="Times New Roman" pitchFamily="18" charset="0"/>
              </a:rPr>
              <a:t>Летняя школа учителей химии МГУ, г. Москва, 2017 г. </a:t>
            </a:r>
            <a:endParaRPr lang="ru-RU" sz="1000" dirty="0"/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Для школы…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5517232"/>
          </a:xfrm>
        </p:spPr>
        <p:txBody>
          <a:bodyPr/>
          <a:lstStyle/>
          <a:p>
            <a:r>
              <a:rPr lang="ru-RU" sz="2400" dirty="0"/>
              <a:t>Открытые электронные учебные материалы</a:t>
            </a:r>
          </a:p>
          <a:p>
            <a:r>
              <a:rPr lang="ru-RU" sz="2400" dirty="0"/>
              <a:t>Опыт внедрения ИКТ в преподавание химии в школе </a:t>
            </a:r>
          </a:p>
          <a:p>
            <a:r>
              <a:rPr lang="ru-RU" sz="2400" dirty="0"/>
              <a:t>Прямые образовательные и консультационные услуги на базе дистанционных образовательных технологий</a:t>
            </a:r>
          </a:p>
          <a:p>
            <a:r>
              <a:rPr lang="ru-RU" sz="2400" dirty="0"/>
              <a:t>Проведение конференций, съездов и других мероприятий</a:t>
            </a:r>
          </a:p>
          <a:p>
            <a:r>
              <a:rPr lang="ru-RU" sz="2400" dirty="0"/>
              <a:t>Курсы повышения квалификации учителей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9785"/>
            <a:ext cx="8229600" cy="1139825"/>
          </a:xfrm>
        </p:spPr>
        <p:txBody>
          <a:bodyPr/>
          <a:lstStyle/>
          <a:p>
            <a:r>
              <a:rPr lang="ru-RU" dirty="0"/>
              <a:t>Конструктор молекул 3</a:t>
            </a:r>
            <a:r>
              <a:rPr lang="en-US" dirty="0"/>
              <a:t>D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7638"/>
            <a:ext cx="2880320" cy="511256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5086" t="26930" r="41856" b="16216"/>
          <a:stretch/>
        </p:blipFill>
        <p:spPr>
          <a:xfrm>
            <a:off x="3781683" y="1399807"/>
            <a:ext cx="4244280" cy="29867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6925" t="27836" r="43700" b="16014"/>
          <a:stretch/>
        </p:blipFill>
        <p:spPr>
          <a:xfrm>
            <a:off x="4701921" y="3501697"/>
            <a:ext cx="3984879" cy="30285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7325923"/>
      </p:ext>
    </p:extLst>
  </p:cSld>
  <p:clrMapOvr>
    <a:masterClrMapping/>
  </p:clrMapOvr>
  <p:transition>
    <p:pull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855" y="203535"/>
            <a:ext cx="8229600" cy="1139825"/>
          </a:xfrm>
        </p:spPr>
        <p:txBody>
          <a:bodyPr/>
          <a:lstStyle/>
          <a:p>
            <a:r>
              <a:rPr lang="en-US" dirty="0"/>
              <a:t>BYOD</a:t>
            </a:r>
            <a:br>
              <a:rPr lang="ru-RU" dirty="0"/>
            </a:br>
            <a:r>
              <a:rPr lang="en-US" sz="2400" dirty="0"/>
              <a:t>Bring your own device</a:t>
            </a:r>
            <a:br>
              <a:rPr lang="ru-RU" sz="2400" dirty="0"/>
            </a:br>
            <a:r>
              <a:rPr lang="ru-RU" sz="2400" dirty="0"/>
              <a:t>Принеси свое собственное устройство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592" y="3140968"/>
            <a:ext cx="6444208" cy="3434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55" y="1916832"/>
            <a:ext cx="5290273" cy="28194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9499809"/>
      </p:ext>
    </p:extLst>
  </p:cSld>
  <p:clrMapOvr>
    <a:masterClrMapping/>
  </p:clrMapOvr>
  <p:transition>
    <p:pull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48880"/>
            <a:ext cx="8229600" cy="1139825"/>
          </a:xfrm>
        </p:spPr>
        <p:txBody>
          <a:bodyPr/>
          <a:lstStyle/>
          <a:p>
            <a:r>
              <a:rPr lang="ru-RU" dirty="0"/>
              <a:t>Виртуальная реальность</a:t>
            </a:r>
            <a:br>
              <a:rPr lang="ru-RU" dirty="0"/>
            </a:br>
            <a:r>
              <a:rPr lang="ru-RU" dirty="0"/>
              <a:t>Виртуальные миры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781543"/>
      </p:ext>
    </p:extLst>
  </p:cSld>
  <p:clrMapOvr>
    <a:masterClrMapping/>
  </p:clrMapOvr>
  <p:transition>
    <p:pull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Виртуальные миры</a:t>
            </a:r>
            <a:br>
              <a:rPr lang="ru-RU" dirty="0"/>
            </a:br>
            <a:r>
              <a:rPr lang="ru-RU" dirty="0"/>
              <a:t>в образовании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87" y="1772816"/>
            <a:ext cx="5895706" cy="32071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5512" y="3645024"/>
            <a:ext cx="5630963" cy="30631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058610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991"/>
            <a:ext cx="8229600" cy="1139825"/>
          </a:xfrm>
        </p:spPr>
        <p:txBody>
          <a:bodyPr/>
          <a:lstStyle/>
          <a:p>
            <a:r>
              <a:rPr lang="ru-RU" dirty="0"/>
              <a:t>Виртуальные миры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70384" y="908720"/>
            <a:ext cx="8003232" cy="2189163"/>
          </a:xfrm>
        </p:spPr>
        <p:txBody>
          <a:bodyPr/>
          <a:lstStyle/>
          <a:p>
            <a:r>
              <a:rPr lang="ru-RU" sz="1200" b="1" dirty="0" err="1">
                <a:effectLst/>
              </a:rPr>
              <a:t>Виртуа́льный</a:t>
            </a:r>
            <a:r>
              <a:rPr lang="ru-RU" sz="1200" b="1" dirty="0">
                <a:effectLst/>
              </a:rPr>
              <a:t> мир</a:t>
            </a:r>
            <a:r>
              <a:rPr lang="ru-RU" sz="1200" dirty="0">
                <a:effectLst/>
              </a:rPr>
              <a:t> — жанр </a:t>
            </a:r>
            <a:r>
              <a:rPr lang="ru-RU" sz="1200" dirty="0">
                <a:effectLst/>
                <a:hlinkClick r:id="rId3" tooltip="Интернет-сообщество"/>
              </a:rPr>
              <a:t>интернет-сообщества</a:t>
            </a:r>
            <a:r>
              <a:rPr lang="ru-RU" sz="1200" dirty="0">
                <a:effectLst/>
              </a:rPr>
              <a:t>, который часто принимает форму </a:t>
            </a:r>
            <a:r>
              <a:rPr lang="ru-RU" sz="1200" dirty="0">
                <a:effectLst/>
                <a:hlinkClick r:id="rId4" tooltip="Компьютерное моделирование"/>
              </a:rPr>
              <a:t>компьютерно-моделированной</a:t>
            </a:r>
            <a:r>
              <a:rPr lang="ru-RU" sz="1200" dirty="0">
                <a:effectLst/>
              </a:rPr>
              <a:t> среды. Находясь в этой среде </a:t>
            </a:r>
            <a:r>
              <a:rPr lang="ru-RU" sz="1200" dirty="0">
                <a:effectLst/>
                <a:hlinkClick r:id="rId5" tooltip="Пользователь"/>
              </a:rPr>
              <a:t>пользователи</a:t>
            </a:r>
            <a:r>
              <a:rPr lang="ru-RU" sz="1200" dirty="0">
                <a:effectLst/>
              </a:rPr>
              <a:t> могут взаимодействовать друг с другом, пользоваться заранее созданными компьютерными объектами или самостоятельно создавать их.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733256"/>
            <a:ext cx="7139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800" dirty="0">
                <a:hlinkClick r:id="rId6"/>
              </a:rPr>
              <a:t>https://ru.wikipedia.org/wiki/%D0%92%D0%B8%D1%80%D1%82%D1%83%D0%B0%D0%BB%D1%8C%D0%BD%D1%8B%D0%B9_%D0%BC%D0%B8%D1%80</a:t>
            </a:r>
            <a:br>
              <a:rPr lang="ru-RU" sz="800" dirty="0"/>
            </a:br>
            <a:r>
              <a:rPr lang="en-US" sz="800" dirty="0"/>
              <a:t>Bishop, J. (2009). Enhancing the understanding of genres of web-based communities: The role of the ecological cognition framework. International Journal of Web-Based Communities, 5(1), 4-17. </a:t>
            </a:r>
            <a:r>
              <a:rPr lang="en-US" sz="800" dirty="0" err="1"/>
              <a:t>Доступно</a:t>
            </a:r>
            <a:r>
              <a:rPr lang="en-US" sz="800" dirty="0"/>
              <a:t> </a:t>
            </a:r>
            <a:r>
              <a:rPr lang="en-US" sz="800" dirty="0" err="1">
                <a:hlinkClick r:id="rId7"/>
              </a:rPr>
              <a:t>онлайн</a:t>
            </a:r>
            <a:endParaRPr lang="ru-RU" sz="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592" y="1772816"/>
            <a:ext cx="7008857" cy="383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3269006"/>
      </p:ext>
    </p:extLst>
  </p:cSld>
  <p:clrMapOvr>
    <a:masterClrMapping/>
  </p:clrMapOvr>
  <p:transition>
    <p:pull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Minecraft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55" t="14935" r="1747" b="8777"/>
          <a:stretch/>
        </p:blipFill>
        <p:spPr>
          <a:xfrm>
            <a:off x="815155" y="1772816"/>
            <a:ext cx="7848872" cy="345638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11960" y="6093296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 2009 </a:t>
            </a:r>
            <a:r>
              <a:rPr lang="ru-RU" dirty="0"/>
              <a:t>г.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220360"/>
      </p:ext>
    </p:extLst>
  </p:cSld>
  <p:clrMapOvr>
    <a:masterClrMapping/>
  </p:clrMapOvr>
  <p:transition>
    <p:pull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6" descr="372_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177925"/>
            <a:ext cx="68691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Заголовок 1"/>
          <p:cNvSpPr>
            <a:spLocks noGrp="1"/>
          </p:cNvSpPr>
          <p:nvPr>
            <p:ph type="title"/>
          </p:nvPr>
        </p:nvSpPr>
        <p:spPr>
          <a:xfrm>
            <a:off x="1143000" y="115888"/>
            <a:ext cx="6840538" cy="828675"/>
          </a:xfrm>
        </p:spPr>
        <p:txBody>
          <a:bodyPr/>
          <a:lstStyle/>
          <a:p>
            <a:pPr eaLnBrk="1" hangingPunct="1"/>
            <a:r>
              <a:rPr lang="en-US" sz="3200">
                <a:latin typeface="Corbel" pitchFamily="34" charset="0"/>
              </a:rPr>
              <a:t>vAcademia</a:t>
            </a:r>
            <a:endParaRPr lang="ru-RU" sz="3200">
              <a:latin typeface="Corbel" pitchFamily="34" charset="0"/>
            </a:endParaRPr>
          </a:p>
        </p:txBody>
      </p:sp>
      <p:pic>
        <p:nvPicPr>
          <p:cNvPr id="30724" name="Рисунок 3" descr="180x180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1174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574538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Oculus Rift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68760"/>
            <a:ext cx="4828493" cy="2573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8492" t="33264" r="41698" b="17516"/>
          <a:stretch/>
        </p:blipFill>
        <p:spPr>
          <a:xfrm>
            <a:off x="4427984" y="2408585"/>
            <a:ext cx="4406888" cy="244827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23436" t="37203" r="40591" b="27360"/>
          <a:stretch/>
        </p:blipFill>
        <p:spPr>
          <a:xfrm>
            <a:off x="971600" y="4077072"/>
            <a:ext cx="4160463" cy="230425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8123547"/>
      </p:ext>
    </p:extLst>
  </p:cSld>
  <p:clrMapOvr>
    <a:masterClrMapping/>
  </p:clrMapOvr>
  <p:transition>
    <p:pull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96187"/>
            <a:ext cx="8229600" cy="1139825"/>
          </a:xfrm>
        </p:spPr>
        <p:txBody>
          <a:bodyPr/>
          <a:lstStyle/>
          <a:p>
            <a:r>
              <a:rPr lang="ru-RU" dirty="0" err="1"/>
              <a:t>Facebook</a:t>
            </a:r>
            <a:r>
              <a:rPr lang="ru-RU" dirty="0"/>
              <a:t> покупает </a:t>
            </a:r>
            <a:r>
              <a:rPr lang="ru-RU" dirty="0" err="1"/>
              <a:t>Oculus</a:t>
            </a:r>
            <a:r>
              <a:rPr lang="ru-RU" dirty="0"/>
              <a:t> VR</a:t>
            </a:r>
            <a:br>
              <a:rPr lang="en-US" dirty="0"/>
            </a:br>
            <a:r>
              <a:rPr lang="en-US" dirty="0"/>
              <a:t>2014</a:t>
            </a:r>
            <a:br>
              <a:rPr lang="en-US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657045"/>
            <a:ext cx="8229600" cy="2996091"/>
          </a:xfrm>
        </p:spPr>
        <p:txBody>
          <a:bodyPr/>
          <a:lstStyle/>
          <a:p>
            <a:r>
              <a:rPr lang="ru-RU" dirty="0"/>
              <a:t>26 марта 2014 в 01:58</a:t>
            </a:r>
          </a:p>
          <a:p>
            <a:r>
              <a:rPr lang="ru-RU" dirty="0" err="1"/>
              <a:t>Facebook</a:t>
            </a:r>
            <a:r>
              <a:rPr lang="ru-RU" dirty="0"/>
              <a:t> покупает </a:t>
            </a:r>
            <a:r>
              <a:rPr lang="ru-RU" dirty="0" err="1"/>
              <a:t>Oculus</a:t>
            </a:r>
            <a:r>
              <a:rPr lang="ru-RU" dirty="0"/>
              <a:t> VR за 2 </a:t>
            </a:r>
            <a:r>
              <a:rPr lang="ru-RU" dirty="0" err="1"/>
              <a:t>инстаграмма</a:t>
            </a:r>
            <a:endParaRPr lang="en-US" dirty="0"/>
          </a:p>
          <a:p>
            <a:endParaRPr lang="en-US" dirty="0"/>
          </a:p>
          <a:p>
            <a:pPr marL="0" indent="0" algn="r">
              <a:buNone/>
            </a:pPr>
            <a:r>
              <a:rPr lang="en-US" dirty="0"/>
              <a:t>https://habrahabr.ru/post/217103/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235805"/>
      </p:ext>
    </p:extLst>
  </p:cSld>
  <p:clrMapOvr>
    <a:masterClrMapping/>
  </p:clrMapOvr>
  <p:transition>
    <p:pull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Обучение химии</a:t>
            </a:r>
            <a:br>
              <a:rPr lang="ru-RU" sz="4000" dirty="0"/>
            </a:br>
            <a:r>
              <a:rPr lang="ru-RU" sz="4000" dirty="0"/>
              <a:t>в виртуальных мирах</a:t>
            </a:r>
          </a:p>
        </p:txBody>
      </p:sp>
      <p:sp>
        <p:nvSpPr>
          <p:cNvPr id="25604" name="Прямоугольник 6"/>
          <p:cNvSpPr>
            <a:spLocks noChangeArrowheads="1"/>
          </p:cNvSpPr>
          <p:nvPr/>
        </p:nvSpPr>
        <p:spPr bwMode="auto">
          <a:xfrm>
            <a:off x="3133725" y="6237288"/>
            <a:ext cx="28781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>
                <a:hlinkClick r:id="rId3"/>
              </a:rPr>
              <a:t>http://vacademia.com/</a:t>
            </a: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89086"/>
            <a:ext cx="4252020" cy="34016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75559"/>
            <a:ext cx="5968884" cy="35884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042" y="2420888"/>
            <a:ext cx="4574282" cy="36594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866657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>
                <a:effectLst/>
              </a:rPr>
              <a:t>Ресурсы Интернета для учебы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319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dirty="0">
                <a:effectLst/>
                <a:latin typeface="Arial" panose="020B0604020202020204" pitchFamily="34" charset="0"/>
              </a:rPr>
              <a:t>Информационные ресурсы</a:t>
            </a:r>
          </a:p>
          <a:p>
            <a:pPr lvl="1"/>
            <a:r>
              <a:rPr lang="ru-RU" altLang="ru-RU" dirty="0">
                <a:effectLst/>
                <a:latin typeface="Arial" panose="020B0604020202020204" pitchFamily="34" charset="0"/>
              </a:rPr>
              <a:t>Электронные учебные материалы</a:t>
            </a:r>
          </a:p>
          <a:p>
            <a:pPr lvl="1"/>
            <a:r>
              <a:rPr lang="ru-RU" altLang="ru-RU" dirty="0" err="1">
                <a:effectLst/>
                <a:latin typeface="Arial" panose="020B0604020202020204" pitchFamily="34" charset="0"/>
              </a:rPr>
              <a:t>Видеолекции</a:t>
            </a:r>
            <a:endParaRPr lang="en-US" altLang="ru-RU" dirty="0">
              <a:effectLst/>
              <a:latin typeface="Arial" panose="020B0604020202020204" pitchFamily="34" charset="0"/>
            </a:endParaRPr>
          </a:p>
          <a:p>
            <a:pPr lvl="1"/>
            <a:r>
              <a:rPr lang="ru-RU" altLang="ru-RU" dirty="0">
                <a:effectLst/>
                <a:latin typeface="Arial" panose="020B0604020202020204" pitchFamily="34" charset="0"/>
              </a:rPr>
              <a:t>Базы данных и сервисы</a:t>
            </a:r>
          </a:p>
          <a:p>
            <a:r>
              <a:rPr lang="ru-RU" altLang="ru-RU" dirty="0">
                <a:effectLst/>
                <a:latin typeface="Arial" panose="020B0604020202020204" pitchFamily="34" charset="0"/>
              </a:rPr>
              <a:t>Дистанционное обучение</a:t>
            </a:r>
          </a:p>
          <a:p>
            <a:r>
              <a:rPr lang="ru-RU" altLang="ru-RU" dirty="0">
                <a:effectLst/>
                <a:latin typeface="Arial" panose="020B0604020202020204" pitchFamily="34" charset="0"/>
              </a:rPr>
              <a:t>Общение</a:t>
            </a:r>
          </a:p>
          <a:p>
            <a:pPr lvl="1"/>
            <a:r>
              <a:rPr lang="ru-RU" altLang="ru-RU" dirty="0">
                <a:effectLst/>
                <a:latin typeface="Arial" panose="020B0604020202020204" pitchFamily="34" charset="0"/>
              </a:rPr>
              <a:t>Социальные сети/ Обучение на основе коллективного общения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2496831"/>
      </p:ext>
    </p:extLst>
  </p:cSld>
  <p:clrMapOvr>
    <a:masterClrMapping/>
  </p:clrMapOvr>
  <p:transition>
    <p:pull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DE83D3-DB1B-4940-A0E7-21E012120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Дополненная реальность в образовании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C71EE6-26D4-4F0C-BB30-CA4F1F2FA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839637"/>
            <a:ext cx="7236296" cy="385653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736458E-D17F-4F28-8BB6-8CB6DFC6DCB5}"/>
              </a:ext>
            </a:extLst>
          </p:cNvPr>
          <p:cNvSpPr/>
          <p:nvPr/>
        </p:nvSpPr>
        <p:spPr>
          <a:xfrm>
            <a:off x="1871700" y="6103706"/>
            <a:ext cx="5580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https://www.youtube.com/watch?v=CUAoy8um5AI&amp;feature=youtu.be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1704303"/>
      </p:ext>
    </p:extLst>
  </p:cSld>
  <p:clrMapOvr>
    <a:masterClrMapping/>
  </p:clrMapOvr>
  <p:transition>
    <p:pull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Виртуальные миры</a:t>
            </a:r>
            <a:br>
              <a:rPr lang="ru-RU" dirty="0"/>
            </a:br>
            <a:r>
              <a:rPr lang="ru-RU" dirty="0"/>
              <a:t>в образовании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87" y="1772816"/>
            <a:ext cx="5895706" cy="32071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5512" y="3645024"/>
            <a:ext cx="5630963" cy="30631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877675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270892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dirty="0"/>
              <a:t>Вебинары и виртуальные миры в работе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8573980"/>
      </p:ext>
    </p:extLst>
  </p:cSld>
  <p:clrMapOvr>
    <a:masterClrMapping/>
  </p:clrMapOvr>
  <p:transition>
    <p:pull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9498" cy="634082"/>
          </a:xfrm>
        </p:spPr>
        <p:txBody>
          <a:bodyPr>
            <a:noAutofit/>
          </a:bodyPr>
          <a:lstStyle/>
          <a:p>
            <a:r>
              <a:rPr lang="ru-RU" sz="3200" dirty="0"/>
              <a:t>Темы курса органической химии </a:t>
            </a:r>
            <a:br>
              <a:rPr lang="en-US" sz="3200" dirty="0"/>
            </a:br>
            <a:r>
              <a:rPr lang="ru-RU" sz="3200" dirty="0"/>
              <a:t>для онлайн-уроков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8881" y="1508971"/>
            <a:ext cx="6423553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400" b="1" dirty="0"/>
              <a:t>1) Предмет органической химии. Строение атома углерода.</a:t>
            </a:r>
          </a:p>
          <a:p>
            <a:pPr lvl="0"/>
            <a:r>
              <a:rPr lang="ru-RU" sz="1400" b="1" dirty="0"/>
              <a:t>2) </a:t>
            </a:r>
            <a:r>
              <a:rPr lang="ru-RU" sz="1400" b="1" dirty="0" err="1"/>
              <a:t>Алканы</a:t>
            </a:r>
            <a:r>
              <a:rPr lang="ru-RU" sz="1400" b="1" dirty="0"/>
              <a:t>. Номенклатура органических соединений.</a:t>
            </a:r>
          </a:p>
          <a:p>
            <a:pPr lvl="0"/>
            <a:r>
              <a:rPr lang="ru-RU" sz="1400" b="1" dirty="0"/>
              <a:t>3) </a:t>
            </a:r>
            <a:r>
              <a:rPr lang="ru-RU" sz="1400" b="1" dirty="0" err="1"/>
              <a:t>Алканы</a:t>
            </a:r>
            <a:r>
              <a:rPr lang="ru-RU" sz="1400" b="1" dirty="0"/>
              <a:t>. Физические и химические свойства.</a:t>
            </a:r>
          </a:p>
          <a:p>
            <a:pPr lvl="0"/>
            <a:endParaRPr lang="ru-RU" sz="1400" b="1" dirty="0"/>
          </a:p>
          <a:p>
            <a:pPr lvl="0"/>
            <a:endParaRPr lang="ru-RU" sz="1400" b="1" dirty="0"/>
          </a:p>
          <a:p>
            <a:pPr lvl="0"/>
            <a:endParaRPr lang="ru-RU" sz="2200" b="1" dirty="0"/>
          </a:p>
          <a:p>
            <a:pPr lvl="0"/>
            <a:endParaRPr lang="ru-RU" sz="2200" b="1" dirty="0"/>
          </a:p>
          <a:p>
            <a:pPr lvl="0"/>
            <a:r>
              <a:rPr lang="ru-RU" sz="1400" b="1" dirty="0"/>
              <a:t>4) </a:t>
            </a:r>
            <a:r>
              <a:rPr lang="ru-RU" sz="1400" b="1" dirty="0" err="1"/>
              <a:t>Алкены</a:t>
            </a:r>
            <a:r>
              <a:rPr lang="ru-RU" sz="1400" b="1" dirty="0"/>
              <a:t>. Физические и химические свойства.</a:t>
            </a:r>
          </a:p>
          <a:p>
            <a:pPr lvl="0"/>
            <a:r>
              <a:rPr lang="ru-RU" sz="1400" b="1" dirty="0"/>
              <a:t>5) </a:t>
            </a:r>
            <a:r>
              <a:rPr lang="ru-RU" sz="1400" b="1" dirty="0" err="1"/>
              <a:t>Алкины</a:t>
            </a:r>
            <a:r>
              <a:rPr lang="ru-RU" sz="1400" b="1" dirty="0"/>
              <a:t>. Физические и химические свойства.</a:t>
            </a:r>
          </a:p>
          <a:p>
            <a:pPr lvl="0"/>
            <a:r>
              <a:rPr lang="ru-RU" sz="1400" b="1" dirty="0"/>
              <a:t>6) Обобщение. </a:t>
            </a:r>
            <a:r>
              <a:rPr lang="ru-RU" sz="1400" b="1" dirty="0" err="1"/>
              <a:t>Алканы</a:t>
            </a:r>
            <a:r>
              <a:rPr lang="ru-RU" sz="1400" b="1" dirty="0"/>
              <a:t>, </a:t>
            </a:r>
            <a:r>
              <a:rPr lang="ru-RU" sz="1400" b="1" dirty="0" err="1"/>
              <a:t>Алкены</a:t>
            </a:r>
            <a:r>
              <a:rPr lang="ru-RU" sz="1400" b="1" dirty="0"/>
              <a:t>, </a:t>
            </a:r>
            <a:r>
              <a:rPr lang="ru-RU" sz="1400" b="1" dirty="0" err="1"/>
              <a:t>Алкины</a:t>
            </a:r>
            <a:r>
              <a:rPr lang="ru-RU" sz="1400" b="1" dirty="0"/>
              <a:t>.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28976" y="1455838"/>
            <a:ext cx="1462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CC"/>
                </a:solidFill>
              </a:rPr>
              <a:t>В формате</a:t>
            </a:r>
          </a:p>
          <a:p>
            <a:r>
              <a:rPr lang="ru-RU" sz="1600" b="1" dirty="0" err="1">
                <a:solidFill>
                  <a:srgbClr val="FFFFCC"/>
                </a:solidFill>
              </a:rPr>
              <a:t>вебинара</a:t>
            </a:r>
            <a:endParaRPr lang="en-US" sz="1600" b="1" dirty="0">
              <a:solidFill>
                <a:srgbClr val="FFFFCC"/>
              </a:solidFill>
            </a:endParaRPr>
          </a:p>
          <a:p>
            <a:r>
              <a:rPr lang="en-US" sz="1600" b="1" dirty="0">
                <a:solidFill>
                  <a:srgbClr val="FFFFCC"/>
                </a:solidFill>
              </a:rPr>
              <a:t>(</a:t>
            </a:r>
            <a:r>
              <a:rPr lang="en-US" sz="1600" b="1" dirty="0" err="1">
                <a:solidFill>
                  <a:srgbClr val="FFFFCC"/>
                </a:solidFill>
              </a:rPr>
              <a:t>Mirapolis</a:t>
            </a:r>
            <a:r>
              <a:rPr lang="en-US" sz="1600" b="1" dirty="0">
                <a:solidFill>
                  <a:srgbClr val="FFFFCC"/>
                </a:solidFill>
              </a:rPr>
              <a:t>)</a:t>
            </a:r>
            <a:endParaRPr lang="ru-RU" sz="1600" b="1" dirty="0">
              <a:solidFill>
                <a:srgbClr val="FFFFCC"/>
              </a:solidFill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6657953" y="1508971"/>
            <a:ext cx="244551" cy="98583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917379" y="2975501"/>
            <a:ext cx="18854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>
                <a:solidFill>
                  <a:srgbClr val="FFFFCC"/>
                </a:solidFill>
              </a:rPr>
              <a:t>В формате</a:t>
            </a:r>
          </a:p>
          <a:p>
            <a:pPr algn="ctr"/>
            <a:r>
              <a:rPr lang="ru-RU" sz="1600" b="1" dirty="0">
                <a:solidFill>
                  <a:srgbClr val="FFFFCC"/>
                </a:solidFill>
              </a:rPr>
              <a:t>виртуального </a:t>
            </a:r>
            <a:endParaRPr lang="en-US" sz="1600" b="1" dirty="0">
              <a:solidFill>
                <a:srgbClr val="FFFFCC"/>
              </a:solidFill>
            </a:endParaRPr>
          </a:p>
          <a:p>
            <a:pPr algn="ctr"/>
            <a:r>
              <a:rPr lang="ru-RU" sz="1600" b="1" dirty="0">
                <a:solidFill>
                  <a:srgbClr val="FFFFCC"/>
                </a:solidFill>
              </a:rPr>
              <a:t>мира</a:t>
            </a:r>
          </a:p>
          <a:p>
            <a:pPr algn="ctr"/>
            <a:r>
              <a:rPr lang="ru-RU" sz="1600" b="1" dirty="0">
                <a:solidFill>
                  <a:srgbClr val="FFFFCC"/>
                </a:solidFill>
              </a:rPr>
              <a:t>(</a:t>
            </a:r>
            <a:r>
              <a:rPr lang="en-US" sz="1600" b="1" dirty="0" err="1">
                <a:solidFill>
                  <a:srgbClr val="FFFFCC"/>
                </a:solidFill>
              </a:rPr>
              <a:t>vAcademia</a:t>
            </a:r>
            <a:r>
              <a:rPr lang="en-US" sz="1600" b="1" dirty="0">
                <a:solidFill>
                  <a:srgbClr val="FFFFCC"/>
                </a:solidFill>
              </a:rPr>
              <a:t>)</a:t>
            </a:r>
            <a:endParaRPr lang="ru-RU" sz="1600" b="1" dirty="0">
              <a:solidFill>
                <a:srgbClr val="FFFFCC"/>
              </a:solidFill>
            </a:endParaRPr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6642434" y="3085754"/>
            <a:ext cx="244551" cy="98583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092065" y="5111064"/>
            <a:ext cx="6965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FFFFCC"/>
                </a:solidFill>
              </a:rPr>
              <a:t>В курсе участвовало 50 школьников 9-ых классов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9398503"/>
      </p:ext>
    </p:extLst>
  </p:cSld>
  <p:clrMapOvr>
    <a:masterClrMapping/>
  </p:clrMapOvr>
  <p:transition>
    <p:pull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788" y="128514"/>
            <a:ext cx="9144000" cy="63408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/>
              <a:t>Сравнение возможностей </a:t>
            </a:r>
            <a:r>
              <a:rPr lang="ru-RU" sz="1800" b="1" dirty="0" err="1"/>
              <a:t>вебинаров</a:t>
            </a:r>
            <a:r>
              <a:rPr lang="ru-RU" sz="1800" b="1" dirty="0"/>
              <a:t> и виртуальных миров</a:t>
            </a:r>
          </a:p>
        </p:txBody>
      </p:sp>
      <p:pic>
        <p:nvPicPr>
          <p:cNvPr id="7" name="Рисунок 6" descr="вебинар по теме Алкан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2597"/>
            <a:ext cx="5819161" cy="2954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Screenshot_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70561"/>
            <a:ext cx="4931064" cy="2971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qTl4sn5qJEU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67702"/>
            <a:ext cx="3682356" cy="2727262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448202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DE83D3-DB1B-4940-A0E7-21E012120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Дополненная реальность в образовании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C71EE6-26D4-4F0C-BB30-CA4F1F2FA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988840"/>
            <a:ext cx="7236296" cy="38565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8361592"/>
      </p:ext>
    </p:extLst>
  </p:cSld>
  <p:clrMapOvr>
    <a:masterClrMapping/>
  </p:clrMapOvr>
  <p:transition>
    <p:pull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Болезнь не помеха для мастера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8263" t="16290" r="35037" b="7980"/>
          <a:stretch/>
        </p:blipFill>
        <p:spPr>
          <a:xfrm>
            <a:off x="3501048" y="1417638"/>
            <a:ext cx="5184576" cy="38932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4753" t="23779" r="35824" b="10781"/>
          <a:stretch/>
        </p:blipFill>
        <p:spPr>
          <a:xfrm>
            <a:off x="461991" y="3070158"/>
            <a:ext cx="4519206" cy="33642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6301675"/>
      </p:ext>
    </p:extLst>
  </p:cSld>
  <p:clrMapOvr>
    <a:masterClrMapping/>
  </p:clrMapOvr>
  <p:transition>
    <p:pull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4953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Курсы повышения </a:t>
            </a:r>
            <a:br>
              <a:rPr lang="ru-RU" sz="4000" dirty="0"/>
            </a:br>
            <a:r>
              <a:rPr lang="ru-RU" sz="4000" dirty="0"/>
              <a:t>квалификации для учителей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33875"/>
      </p:ext>
    </p:extLst>
  </p:cSld>
  <p:clrMapOvr>
    <a:masterClrMapping/>
  </p:clrMapOvr>
  <p:transition>
    <p:pull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866" y="1319403"/>
            <a:ext cx="6120680" cy="3457051"/>
          </a:xfrm>
          <a:prstGeom prst="rect">
            <a:avLst/>
          </a:prstGeom>
        </p:spPr>
      </p:pic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91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/>
              <a:t>Информационно-коммуникационные технологии для учителя химии</a:t>
            </a:r>
            <a:br>
              <a:rPr lang="ru-RU" sz="1400" dirty="0"/>
            </a:br>
            <a:r>
              <a:rPr lang="en-US" sz="1400" dirty="0"/>
              <a:t>http://www.chem.msu.su/rus/addedu/ICTforTeachers/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2564904"/>
            <a:ext cx="5454289" cy="38157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212976"/>
            <a:ext cx="5184576" cy="34163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b="1" dirty="0"/>
              <a:t>Соответствие ФГОС и </a:t>
            </a:r>
            <a:r>
              <a:rPr lang="ru-RU" sz="1200" b="1" dirty="0" err="1"/>
              <a:t>профстандарту</a:t>
            </a:r>
            <a:r>
              <a:rPr lang="ru-RU" sz="1200" b="1" dirty="0"/>
              <a:t> «Педагог (педагогическая деятельность в сфере дошкольного, начального общего, основного общего, среднего общего</a:t>
            </a:r>
          </a:p>
          <a:p>
            <a:r>
              <a:rPr lang="ru-RU" sz="1200" b="1" dirty="0"/>
              <a:t>образования) (воспитатель, учитель)»</a:t>
            </a:r>
            <a:endParaRPr lang="ru-RU" sz="1200" dirty="0"/>
          </a:p>
          <a:p>
            <a:r>
              <a:rPr lang="ru-RU" sz="1200" dirty="0"/>
              <a:t>В рамках курса слушатели познакомятся с практикой эффективного применения информационно-коммуникационных технологий для решения задач химического образования в сегодняшних условиях, с современными средствами разработки электронных образовательных ресурсов, удаленного проведения занятий с помощью </a:t>
            </a:r>
            <a:r>
              <a:rPr lang="ru-RU" sz="1200" dirty="0" err="1"/>
              <a:t>вебинаров</a:t>
            </a:r>
            <a:r>
              <a:rPr lang="ru-RU" sz="1200" dirty="0"/>
              <a:t> и жарких дискуссий в виртуальных мирах, организации полностью или частично дистанционного обучения. Слушатели будут учиться, сразу используя изучаемые средства для решения своих задач, и в средах, которые будут осваивать. В финале слушатели подготовят свой электронный образовательный продукт и представят его к защите в качестве выпускной работы.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8164013"/>
      </p:ext>
    </p:extLst>
  </p:cSld>
  <p:clrMapOvr>
    <a:masterClrMapping/>
  </p:clrMapOvr>
  <p:transition>
    <p:pull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Сотрудничество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686800" cy="5257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/>
              <a:t>МИЭТ г. Зеленоград</a:t>
            </a:r>
          </a:p>
          <a:p>
            <a:pPr eaLnBrk="1" hangingPunct="1">
              <a:defRPr/>
            </a:pPr>
            <a:r>
              <a:rPr lang="ru-RU" sz="2800" dirty="0"/>
              <a:t>СУНЦ МГУ</a:t>
            </a:r>
            <a:r>
              <a:rPr lang="en-US" sz="2800" dirty="0"/>
              <a:t>, </a:t>
            </a:r>
            <a:r>
              <a:rPr lang="ru-RU" sz="2800" dirty="0"/>
              <a:t>г. Москва</a:t>
            </a:r>
          </a:p>
          <a:p>
            <a:pPr eaLnBrk="1" hangingPunct="1">
              <a:defRPr/>
            </a:pPr>
            <a:r>
              <a:rPr lang="ru-RU" sz="2800" dirty="0"/>
              <a:t>Проект «Открытое образование» Международного института Александра Богданова, </a:t>
            </a:r>
            <a:br>
              <a:rPr lang="en-US" sz="2800" dirty="0"/>
            </a:br>
            <a:r>
              <a:rPr lang="ru-RU" sz="2800" dirty="0"/>
              <a:t>г. Екатеринбург</a:t>
            </a:r>
          </a:p>
          <a:p>
            <a:pPr eaLnBrk="1" hangingPunct="1">
              <a:defRPr/>
            </a:pPr>
            <a:r>
              <a:rPr lang="ru-RU" sz="2800" dirty="0"/>
              <a:t>ЯГУ, г. Якутск</a:t>
            </a:r>
          </a:p>
          <a:p>
            <a:pPr eaLnBrk="1" hangingPunct="1">
              <a:defRPr/>
            </a:pPr>
            <a:r>
              <a:rPr lang="ru-RU" sz="2800" dirty="0"/>
              <a:t>Лицей 1586</a:t>
            </a:r>
            <a:r>
              <a:rPr lang="en-US" sz="2800" dirty="0"/>
              <a:t>,</a:t>
            </a:r>
            <a:r>
              <a:rPr lang="ru-RU" sz="2800" dirty="0"/>
              <a:t> г. Москва</a:t>
            </a:r>
          </a:p>
          <a:p>
            <a:pPr eaLnBrk="1" hangingPunct="1">
              <a:defRPr/>
            </a:pPr>
            <a:r>
              <a:rPr lang="ru-RU" sz="2800" dirty="0"/>
              <a:t>МБОУ СОШ №7, г. Сургут</a:t>
            </a:r>
          </a:p>
          <a:p>
            <a:pPr eaLnBrk="1" hangingPunct="1">
              <a:defRPr/>
            </a:pPr>
            <a:r>
              <a:rPr lang="ru-RU" sz="2800" dirty="0"/>
              <a:t>СурГУ, г. Сургут</a:t>
            </a:r>
          </a:p>
          <a:p>
            <a:pPr eaLnBrk="1" hangingPunct="1">
              <a:defRPr/>
            </a:pPr>
            <a:r>
              <a:rPr lang="ru-RU" sz="2800" dirty="0"/>
              <a:t>Геологический факультет МГУ</a:t>
            </a:r>
          </a:p>
          <a:p>
            <a:pPr eaLnBrk="1" hangingPunct="1">
              <a:defRPr/>
            </a:pPr>
            <a:endParaRPr lang="ru-RU" sz="2800" dirty="0"/>
          </a:p>
          <a:p>
            <a:pPr eaLnBrk="1" hangingPunct="1">
              <a:defRPr/>
            </a:pPr>
            <a:endParaRPr lang="ru-RU" sz="2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  <a:p>
            <a:pPr eaLnBrk="1" hangingPunct="1">
              <a:defRPr/>
            </a:pPr>
            <a:endParaRPr lang="ru-RU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410380"/>
      </p:ext>
    </p:extLst>
  </p:cSld>
  <p:clrMapOvr>
    <a:masterClrMapping/>
  </p:clrMapOvr>
  <p:transition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63713" y="1268413"/>
            <a:ext cx="5618162" cy="4213225"/>
          </a:xfrm>
        </p:spPr>
      </p:pic>
      <p:sp>
        <p:nvSpPr>
          <p:cNvPr id="36659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649287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err="1"/>
              <a:t>Chemnet.Ru</a:t>
            </a:r>
            <a:endParaRPr lang="ru-RU" sz="3200" b="1" dirty="0">
              <a:effectLst/>
            </a:endParaRPr>
          </a:p>
        </p:txBody>
      </p:sp>
      <p:sp>
        <p:nvSpPr>
          <p:cNvPr id="366596" name="Rectangle 4"/>
          <p:cNvSpPr>
            <a:spLocks noChangeArrowheads="1"/>
          </p:cNvSpPr>
          <p:nvPr/>
        </p:nvSpPr>
        <p:spPr bwMode="auto">
          <a:xfrm>
            <a:off x="250825" y="5472113"/>
            <a:ext cx="86423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Основан в 1994 году</a:t>
            </a:r>
          </a:p>
          <a:p>
            <a:pPr marL="342900" indent="-342900"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Портал “Chemnet” зарегистрирован в “Информрегистре” (номер 0229702576) как база данных "Химическая</a:t>
            </a:r>
          </a:p>
          <a:p>
            <a:pPr marL="342900" indent="-342900"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наука и образование в России".</a:t>
            </a:r>
          </a:p>
        </p:txBody>
      </p:sp>
      <p:sp>
        <p:nvSpPr>
          <p:cNvPr id="5" name="Rectangle 4"/>
          <p:cNvSpPr/>
          <p:nvPr/>
        </p:nvSpPr>
        <p:spPr>
          <a:xfrm>
            <a:off x="1908175" y="692150"/>
            <a:ext cx="53276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В 2013 г. более 1,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5</a:t>
            </a: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млн. посетителей  (данные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GA)</a:t>
            </a:r>
            <a:endParaRPr lang="ru-RU" dirty="0"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9A4002-FCC7-4447-9E3D-EE9ED9EFC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3600400"/>
          </a:xfrm>
        </p:spPr>
        <p:txBody>
          <a:bodyPr/>
          <a:lstStyle/>
          <a:p>
            <a:r>
              <a:rPr lang="ru-RU" dirty="0"/>
              <a:t>Проект сайта учебно-методической поддержки учителей на основе дистанционных образовательных </a:t>
            </a:r>
            <a:br>
              <a:rPr lang="ru-RU" dirty="0"/>
            </a:br>
            <a:r>
              <a:rPr lang="ru-RU" dirty="0"/>
              <a:t>технологий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8014258"/>
      </p:ext>
    </p:extLst>
  </p:cSld>
  <p:clrMapOvr>
    <a:masterClrMapping/>
  </p:clrMapOvr>
  <p:transition>
    <p:pull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6019C-3852-4DB6-9E11-7E739F685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Группа </a:t>
            </a:r>
            <a:br>
              <a:rPr lang="ru-RU" sz="2800" dirty="0"/>
            </a:br>
            <a:r>
              <a:rPr lang="ru-RU" sz="2800" dirty="0"/>
              <a:t>«Летняя школа учителей химии МГУ 2017»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2F3885-FF01-43C0-99F2-0A97F040C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884" y="1700808"/>
            <a:ext cx="6660232" cy="354952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FECEED-A4B7-41CF-A17A-86A46D313055}"/>
              </a:ext>
            </a:extLst>
          </p:cNvPr>
          <p:cNvSpPr/>
          <p:nvPr/>
        </p:nvSpPr>
        <p:spPr>
          <a:xfrm>
            <a:off x="1403648" y="5533501"/>
            <a:ext cx="6786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https://www.facebook.com/groups/108545219773496/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CF954AB-1E52-4BF9-97DE-7F6A78363DD6}"/>
              </a:ext>
            </a:extLst>
          </p:cNvPr>
          <p:cNvSpPr txBox="1">
            <a:spLocks/>
          </p:cNvSpPr>
          <p:nvPr/>
        </p:nvSpPr>
        <p:spPr bwMode="auto">
          <a:xfrm>
            <a:off x="457200" y="5902833"/>
            <a:ext cx="8229600" cy="77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sz="2800" kern="0" dirty="0"/>
              <a:t>Присоединяйтесь!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6870445"/>
      </p:ext>
    </p:extLst>
  </p:cSld>
  <p:clrMapOvr>
    <a:masterClrMapping/>
  </p:clrMapOvr>
  <p:transition>
    <p:pull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71438"/>
            <a:ext cx="8229600" cy="1139826"/>
          </a:xfrm>
        </p:spPr>
        <p:txBody>
          <a:bodyPr/>
          <a:lstStyle/>
          <a:p>
            <a:pPr eaLnBrk="1" hangingPunct="1">
              <a:defRPr/>
            </a:pPr>
            <a:r>
              <a:rPr lang="ru-RU"/>
              <a:t>Благодарю за внимание!</a:t>
            </a: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468313" y="4868863"/>
            <a:ext cx="807402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Миняйлов Владимир Викторо</a:t>
            </a:r>
            <a:r>
              <a:rPr lang="en-US" dirty="0"/>
              <a:t>s</a:t>
            </a:r>
            <a:r>
              <a:rPr lang="ru-RU"/>
              <a:t>вич</a:t>
            </a:r>
          </a:p>
          <a:p>
            <a:pPr algn="ctr"/>
            <a:r>
              <a:rPr lang="ru-RU" sz="1400"/>
              <a:t>к.х.н., с.н.с.</a:t>
            </a:r>
          </a:p>
          <a:p>
            <a:pPr algn="ctr"/>
            <a:r>
              <a:rPr lang="en-US" dirty="0">
                <a:hlinkClick r:id="rId4"/>
              </a:rPr>
              <a:t>minaylov@excite.chem.msu.su</a:t>
            </a:r>
            <a:endParaRPr lang="en-US" dirty="0"/>
          </a:p>
          <a:p>
            <a:pPr algn="ctr"/>
            <a:r>
              <a:rPr lang="en-US" dirty="0"/>
              <a:t>+7 495 9391312</a:t>
            </a:r>
            <a:r>
              <a:rPr lang="ru-RU"/>
              <a:t> +7 916 5282224</a:t>
            </a:r>
          </a:p>
        </p:txBody>
      </p:sp>
      <p:pic>
        <p:nvPicPr>
          <p:cNvPr id="96260" name="Content Placeholder 5" descr="sbPICT6221.jpg"/>
          <p:cNvPicPr>
            <a:picLocks noGrp="1" noChangeAspect="1"/>
          </p:cNvPicPr>
          <p:nvPr>
            <p:ph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763713" y="908050"/>
            <a:ext cx="5300662" cy="3852863"/>
          </a:xfrm>
        </p:spPr>
      </p:pic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1619250" y="5876925"/>
            <a:ext cx="5943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hlinkClick r:id="rId6"/>
              </a:rPr>
              <a:t>Do.chem.msu.ru</a:t>
            </a:r>
            <a:endParaRPr lang="ru-RU" sz="2000"/>
          </a:p>
          <a:p>
            <a:pPr algn="ctr"/>
            <a:r>
              <a:rPr lang="en-US" dirty="0">
                <a:hlinkClick r:id="rId7"/>
              </a:rPr>
              <a:t>www.chemnet.ru</a:t>
            </a:r>
            <a:endParaRPr lang="ru-RU" sz="2000"/>
          </a:p>
          <a:p>
            <a:pPr algn="ctr"/>
            <a:endParaRPr lang="ru-RU" sz="20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3610077"/>
      </p:ext>
    </p:extLst>
  </p:cSld>
  <p:clrMapOvr>
    <a:masterClrMapping/>
  </p:clrMapOvr>
  <p:transition>
    <p:pull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Инновации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Инновация - [лат. </a:t>
            </a:r>
            <a:r>
              <a:rPr lang="ru-RU" sz="2000" dirty="0" err="1"/>
              <a:t>innovatio</a:t>
            </a:r>
            <a:r>
              <a:rPr lang="ru-RU" sz="2000" dirty="0"/>
              <a:t> - обновление &lt; </a:t>
            </a:r>
            <a:r>
              <a:rPr lang="ru-RU" sz="2000" dirty="0" err="1"/>
              <a:t>innovare</a:t>
            </a:r>
            <a:r>
              <a:rPr lang="ru-RU" sz="2000" dirty="0"/>
              <a:t> - обновлять] - 1) введение чего-л. нового; нововведенная вещь; модернизация; реформа; 2) </a:t>
            </a:r>
            <a:r>
              <a:rPr lang="ru-RU" sz="2000" dirty="0" err="1"/>
              <a:t>экон</a:t>
            </a:r>
            <a:r>
              <a:rPr lang="ru-RU" sz="2000" dirty="0"/>
              <a:t>. (чаще </a:t>
            </a:r>
            <a:r>
              <a:rPr lang="ru-RU" sz="2000" dirty="0" err="1"/>
              <a:t>мн.ч</a:t>
            </a:r>
            <a:r>
              <a:rPr lang="ru-RU" sz="2000" dirty="0"/>
              <a:t>.) </a:t>
            </a:r>
            <a:r>
              <a:rPr lang="ru-RU" sz="2000" u="sng" dirty="0"/>
              <a:t>вложение средств </a:t>
            </a:r>
            <a:r>
              <a:rPr lang="ru-RU" sz="2000" dirty="0"/>
              <a:t>в новую технологию, новые формы организации труда и управления, охватывающие не только отдельное предприятие, но и их совокупность, отрасль… </a:t>
            </a:r>
            <a:r>
              <a:rPr lang="ru-RU" sz="1400" dirty="0"/>
              <a:t>(Источник: "Словарь иностранных слов". Комлев Н.Г., 2006)</a:t>
            </a:r>
            <a:br>
              <a:rPr lang="ru-RU" sz="1400" dirty="0"/>
            </a:br>
            <a:endParaRPr lang="ru-RU" sz="1400" dirty="0"/>
          </a:p>
          <a:p>
            <a:r>
              <a:rPr lang="ru-RU" sz="2000" dirty="0"/>
              <a:t>Инновации - введенный в употребление новый или </a:t>
            </a:r>
            <a:r>
              <a:rPr lang="ru-RU" sz="2000" u="sng" dirty="0"/>
              <a:t>значительно улучшенный </a:t>
            </a:r>
            <a:r>
              <a:rPr lang="ru-RU" sz="2000" dirty="0"/>
              <a:t>продукт (товар, услуга) или процесс, новый метод продаж или новый организационный метод в деловой практике, организации рабочих мест или во внешних связях. </a:t>
            </a:r>
            <a:r>
              <a:rPr lang="ru-RU" sz="1400" dirty="0"/>
              <a:t>(Источник: Федеральный закон «О внесении изменений в Федеральный закон „О науке и государственной научно-технической политике“» N 254-ФЗ от 21 июля 2011 года</a:t>
            </a:r>
          </a:p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4593564"/>
      </p:ext>
    </p:extLst>
  </p:cSld>
  <p:clrMapOvr>
    <a:masterClrMapping/>
  </p:clrMapOvr>
  <p:transition>
    <p:pull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learning</a:t>
            </a:r>
            <a:br>
              <a:rPr lang="en-US" dirty="0"/>
            </a:br>
            <a:r>
              <a:rPr lang="en-US" sz="2000" dirty="0"/>
              <a:t>(in EDUCATION EDUCATIONAL RESEARCH)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00808"/>
            <a:ext cx="8288254" cy="45087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8144008"/>
      </p:ext>
    </p:extLst>
  </p:cSld>
  <p:clrMapOvr>
    <a:masterClrMapping/>
  </p:clrMapOvr>
  <p:transition>
    <p:pull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Massive open online courses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816" y="1418172"/>
            <a:ext cx="7884368" cy="42890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5638493"/>
      </p:ext>
    </p:extLst>
  </p:cSld>
  <p:clrMapOvr>
    <a:masterClrMapping/>
  </p:clrMapOvr>
  <p:transition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Text Box 2"/>
          <p:cNvSpPr txBox="1">
            <a:spLocks noChangeArrowheads="1"/>
          </p:cNvSpPr>
          <p:nvPr/>
        </p:nvSpPr>
        <p:spPr bwMode="auto">
          <a:xfrm>
            <a:off x="4648200" y="333375"/>
            <a:ext cx="41719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Электронная библиотека</a:t>
            </a:r>
          </a:p>
          <a:p>
            <a:pPr algn="r">
              <a:defRPr/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по химии</a:t>
            </a:r>
            <a:endParaRPr lang="en-US" sz="2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algn="r">
              <a:defRPr/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на</a:t>
            </a:r>
            <a:r>
              <a:rPr lang="en-US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ChemNet.Ru</a:t>
            </a:r>
            <a:endParaRPr lang="ru-RU" sz="2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algn="r">
              <a:defRPr/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С 1994 г.</a:t>
            </a:r>
            <a:endParaRPr lang="ru-RU" sz="28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7225" y="476250"/>
            <a:ext cx="3051175" cy="2189163"/>
          </a:xfrm>
        </p:spPr>
      </p:pic>
      <p:pic>
        <p:nvPicPr>
          <p:cNvPr id="4751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9038" y="1196975"/>
            <a:ext cx="3095625" cy="2220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75141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881188" y="1773238"/>
            <a:ext cx="3051175" cy="2189162"/>
          </a:xfrm>
        </p:spPr>
      </p:pic>
      <p:pic>
        <p:nvPicPr>
          <p:cNvPr id="475142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600325" y="2392363"/>
            <a:ext cx="3051175" cy="2189162"/>
          </a:xfrm>
        </p:spPr>
      </p:pic>
      <p:pic>
        <p:nvPicPr>
          <p:cNvPr id="47514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8038" y="3068638"/>
            <a:ext cx="308927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5144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4257675" y="3789363"/>
            <a:ext cx="3051175" cy="2189162"/>
          </a:xfrm>
        </p:spPr>
      </p:pic>
      <p:pic>
        <p:nvPicPr>
          <p:cNvPr id="47514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7175" y="4365625"/>
            <a:ext cx="3051175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5147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750" y="1773238"/>
            <a:ext cx="6048375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Rectangle 12"/>
          <p:cNvSpPr>
            <a:spLocks noChangeArrowheads="1"/>
          </p:cNvSpPr>
          <p:nvPr/>
        </p:nvSpPr>
        <p:spPr bwMode="auto">
          <a:xfrm>
            <a:off x="755650" y="6237288"/>
            <a:ext cx="3906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www.chem.msu.su/rus/elibrary/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475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75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26 0.12575 C 0.08299 0.14008 0.03316 0.1884 -0.01302 0.21151 C -0.0592 0.23463 -0.12083 0.26445 -0.17517 0.26491 C -0.22951 0.26537 -0.30503 0.2515 -0.33889 0.21405 C -0.37274 0.17661 -0.3835 0.08877 -0.37882 0.03953 C -0.37413 -0.00971 -0.3316 -0.05571 -0.31059 -0.08137 C -0.28958 -0.10703 -0.26302 -0.10749 -0.25295 -0.11396 C -0.24288 -0.12043 -0.27135 -0.12321 -0.25069 -0.11974 C -0.23003 -0.11627 -0.16805 -0.11304 -0.12934 -0.09339 C -0.09062 -0.07374 -0.04132 -0.0208 -0.01823 -0.00185 " pathEditMode="relative" rAng="0" ptsTypes="aaaaaaaaaa">
                                      <p:cBhvr>
                                        <p:cTn id="32" dur="1500" fill="hold"/>
                                        <p:tgtEl>
                                          <p:spTgt spid="475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00" y="-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143000"/>
            <a:ext cx="39735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8931" name="Rectangle 3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/>
              <a:t>Школьные олимпиады по химии</a:t>
            </a: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14500" y="2000250"/>
            <a:ext cx="4013200" cy="2879725"/>
          </a:xfrm>
        </p:spPr>
      </p:pic>
      <p:pic>
        <p:nvPicPr>
          <p:cNvPr id="6" name="Содержимое 6" descr="icho.JPG"/>
          <p:cNvPicPr>
            <a:picLocks noGrp="1" noChangeAspect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14688" y="2857500"/>
            <a:ext cx="3959225" cy="3087688"/>
          </a:xfrm>
        </p:spPr>
      </p:pic>
      <p:pic>
        <p:nvPicPr>
          <p:cNvPr id="8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72000" y="3643313"/>
            <a:ext cx="3987800" cy="2879725"/>
          </a:xfrm>
        </p:spPr>
      </p:pic>
    </p:spTree>
    <p:custDataLst>
      <p:tags r:id="rId1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89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sz="2400" b="1" dirty="0"/>
              <a:t>И.В. Свитанько, В.В. Кисин, С.С. Чуранов</a:t>
            </a:r>
            <a:br>
              <a:rPr lang="ru-RU" dirty="0"/>
            </a:br>
            <a:r>
              <a:rPr lang="ru-RU" sz="3200" b="1" dirty="0"/>
              <a:t>Стандартные алгоритмы решения нестандартных химических задач</a:t>
            </a:r>
            <a:br>
              <a:rPr lang="ru-RU" sz="3200" b="1" dirty="0"/>
            </a:b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700213"/>
            <a:ext cx="830738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44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/>
              <a:t>Абитуриенту</a:t>
            </a:r>
            <a:br>
              <a:rPr lang="ru-RU" sz="2400"/>
            </a:br>
            <a:r>
              <a:rPr lang="ru-RU" sz="3600"/>
              <a:t>Информационная поддержка поступающих</a:t>
            </a: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2097088"/>
            <a:ext cx="4735513" cy="3419475"/>
          </a:xfrm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851275" y="3033713"/>
            <a:ext cx="4718050" cy="3419475"/>
          </a:xfrm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347913"/>
            <a:ext cx="82296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Методика преподавания химии в школе</a:t>
            </a:r>
          </a:p>
        </p:txBody>
      </p:sp>
    </p:spTree>
  </p:cSld>
  <p:clrMapOvr>
    <a:masterClrMapping/>
  </p:clrMapOvr>
  <p:transition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1052513"/>
            <a:ext cx="4767263" cy="3419475"/>
          </a:xfrm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635375" y="2781300"/>
            <a:ext cx="4764088" cy="3419475"/>
          </a:xfrm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/>
              <a:t>Е.А.Менделеева</a:t>
            </a:r>
            <a:br>
              <a:rPr lang="ru-RU" sz="2800" b="1"/>
            </a:br>
            <a:r>
              <a:rPr lang="ru-RU" sz="2800" b="1"/>
              <a:t>ВВЕДЕНИЕ В ОРГАНИЧЕСКУЮ ХИМИЮ</a:t>
            </a:r>
            <a:br>
              <a:rPr lang="ru-RU" sz="2800" b="1"/>
            </a:br>
            <a:r>
              <a:rPr lang="ru-RU" sz="2800" b="1"/>
              <a:t>Методические рекомендации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00213"/>
            <a:ext cx="44704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213100"/>
            <a:ext cx="44704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756" y="164556"/>
            <a:ext cx="8964488" cy="1320228"/>
          </a:xfrm>
        </p:spPr>
        <p:txBody>
          <a:bodyPr/>
          <a:lstStyle/>
          <a:p>
            <a:pPr>
              <a:defRPr/>
            </a:pPr>
            <a:r>
              <a:rPr lang="ru-RU" sz="2800" dirty="0"/>
              <a:t>Информационно-коммуникационная технологии – одна из основных инновационных технологий в образовании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6185" y="5589240"/>
            <a:ext cx="6891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НАЦИОНАЛЬНЫЙ СТАНДАРТ РОССИЙСКОЙ ФЕДЕРАЦИИ</a:t>
            </a:r>
            <a:br>
              <a:rPr lang="en-US" dirty="0"/>
            </a:br>
            <a:r>
              <a:rPr lang="ru-RU" dirty="0"/>
              <a:t>П. 3.1.5. ГОСТ Р 52653-2006 </a:t>
            </a:r>
            <a:br>
              <a:rPr lang="ru-RU" dirty="0"/>
            </a:br>
            <a:r>
              <a:rPr lang="en-US" dirty="0"/>
              <a:t>http://docs.cntd.ru/document/gost-r-52653-2006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204864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3.1.5 </a:t>
            </a: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информационно-коммуникационная технология:</a:t>
            </a:r>
            <a:r>
              <a:rPr lang="ru-RU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Информационные процессы и методы работы с информацией, осуществляемые с применением средств вычислительной техники и средств телекоммуникации.</a:t>
            </a:r>
          </a:p>
          <a:p>
            <a:endParaRPr lang="ru-RU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i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 and communication technology; ICT</a:t>
            </a:r>
            <a:endParaRPr lang="ru-RU" i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581302"/>
      </p:ext>
    </p:extLst>
  </p:cSld>
  <p:clrMapOvr>
    <a:masterClrMapping/>
  </p:clrMapOvr>
  <p:transition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>
                <a:effectLst/>
              </a:rPr>
              <a:t>Ежегодный сборник статей</a:t>
            </a:r>
            <a:br>
              <a:rPr lang="ru-RU" sz="2400" b="1">
                <a:effectLst/>
              </a:rPr>
            </a:br>
            <a:r>
              <a:rPr lang="ru-RU" sz="2400" b="1">
                <a:effectLst/>
              </a:rPr>
              <a:t>«Современные тенденции развития химического образования»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4211638" y="6524625"/>
            <a:ext cx="41751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www.chem.msu.ru/rus/books/2009/chimobr/</a:t>
            </a: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73238"/>
            <a:ext cx="54006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3273425"/>
            <a:ext cx="5402262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1547813" y="1484313"/>
            <a:ext cx="33083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/>
              <a:t>www.chem.msu.ru/rus/books/2008/ron/</a:t>
            </a:r>
          </a:p>
        </p:txBody>
      </p:sp>
    </p:spTree>
  </p:cSld>
  <p:clrMapOvr>
    <a:masterClrMapping/>
  </p:clrMapOvr>
  <p:transition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250" y="1052513"/>
            <a:ext cx="5832475" cy="4210050"/>
          </a:xfrm>
        </p:spPr>
      </p:pic>
      <p:sp>
        <p:nvSpPr>
          <p:cNvPr id="52736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/>
              <a:t>Учебники по химии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2916238" y="6308725"/>
            <a:ext cx="3922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" pitchFamily="34" charset="0"/>
                <a:hlinkClick r:id="rId3"/>
              </a:rPr>
              <a:t>http://www.chem.msu.su/rus/school/</a:t>
            </a:r>
            <a:r>
              <a:rPr lang="ru-RU"/>
              <a:t> </a:t>
            </a:r>
          </a:p>
        </p:txBody>
      </p:sp>
      <p:pic>
        <p:nvPicPr>
          <p:cNvPr id="17413" name="Picture 35" descr="Обложка_10_базов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2420938"/>
            <a:ext cx="18303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6" descr="Обложка_8_класс_Дроф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420938"/>
            <a:ext cx="18065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3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3573463"/>
            <a:ext cx="160337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3429000"/>
            <a:ext cx="18319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1" descr="Обложка_8_класс_Дроф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2420938"/>
            <a:ext cx="18065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3429000"/>
            <a:ext cx="18319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43" descr="Обложка_10_базов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2420938"/>
            <a:ext cx="18303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44" descr="Обложка_8_класс_Дроф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2420938"/>
            <a:ext cx="18065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4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3429000"/>
            <a:ext cx="18319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46" descr="Обложка_11_базовый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9925" y="3429000"/>
            <a:ext cx="184943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48" descr="Обложка_8_класс_Дроф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2420938"/>
            <a:ext cx="18065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3429000"/>
            <a:ext cx="18319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082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/>
              <a:t>Электронные учебные материалы</a:t>
            </a:r>
            <a:br>
              <a:rPr lang="ru-RU" sz="4000"/>
            </a:br>
            <a:r>
              <a:rPr lang="ru-RU" sz="2400"/>
              <a:t>лекции, учебники и учебные пособия, </a:t>
            </a:r>
            <a:br>
              <a:rPr lang="ru-RU" sz="2400"/>
            </a:br>
            <a:r>
              <a:rPr lang="ru-RU" sz="2400"/>
              <a:t>задачники</a:t>
            </a:r>
          </a:p>
        </p:txBody>
      </p:sp>
    </p:spTree>
  </p:cSld>
  <p:clrMapOvr>
    <a:masterClrMapping/>
  </p:clrMapOvr>
  <p:transition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341438"/>
            <a:ext cx="4752975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79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Учебники химии в Интернете</a:t>
            </a:r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250825" y="5589588"/>
            <a:ext cx="36734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Т.С. Жуков </a:t>
            </a:r>
          </a:p>
          <a:p>
            <a:r>
              <a:rPr lang="ru-RU" sz="1400" b="1"/>
              <a:t>ХИМИЯ 8-9, 10-11 кл.</a:t>
            </a:r>
          </a:p>
          <a:p>
            <a:r>
              <a:rPr lang="ru-RU" sz="1400" b="1"/>
              <a:t>www.chem.msu.su/rus/elibrary/</a:t>
            </a:r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5219700" y="1341438"/>
            <a:ext cx="4824413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Arial" pitchFamily="34" charset="0"/>
              </a:rPr>
              <a:t>Г</a:t>
            </a:r>
            <a:r>
              <a:rPr lang="ru-RU" sz="1400" b="1"/>
              <a:t>.</a:t>
            </a:r>
            <a:r>
              <a:rPr lang="ru-RU" sz="1400" b="1">
                <a:latin typeface="Arial" pitchFamily="34" charset="0"/>
              </a:rPr>
              <a:t>В</a:t>
            </a:r>
            <a:r>
              <a:rPr lang="ru-RU" sz="1400" b="1"/>
              <a:t>. </a:t>
            </a:r>
            <a:r>
              <a:rPr lang="ru-RU" sz="1400" b="1">
                <a:latin typeface="Arial" pitchFamily="34" charset="0"/>
              </a:rPr>
              <a:t>Прохорова</a:t>
            </a:r>
          </a:p>
          <a:p>
            <a:r>
              <a:rPr lang="ru-RU" sz="1400" b="1">
                <a:latin typeface="Arial" pitchFamily="34" charset="0"/>
              </a:rPr>
              <a:t>Качественный химический анализ</a:t>
            </a:r>
          </a:p>
          <a:p>
            <a:r>
              <a:rPr lang="ru-RU" sz="1400" b="1">
                <a:latin typeface="Arial" pitchFamily="34" charset="0"/>
              </a:rPr>
              <a:t>Практикум для школьников</a:t>
            </a:r>
          </a:p>
          <a:p>
            <a:r>
              <a:rPr lang="ru-RU" sz="1400" b="1"/>
              <a:t>www.chem.msu.su/rus/</a:t>
            </a:r>
            <a:br>
              <a:rPr lang="ru-RU" sz="1400" b="1">
                <a:latin typeface="Arial" pitchFamily="34" charset="0"/>
              </a:rPr>
            </a:br>
            <a:r>
              <a:rPr lang="ru-RU" sz="1400" b="1"/>
              <a:t>/elibrary/analyt/all.pdf </a:t>
            </a:r>
          </a:p>
        </p:txBody>
      </p:sp>
      <p:pic>
        <p:nvPicPr>
          <p:cNvPr id="2253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213100"/>
            <a:ext cx="44704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Учебники химии в Интернете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79388" y="4508500"/>
            <a:ext cx="381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Г.И. Дерябина, Г.В. Кантария</a:t>
            </a:r>
          </a:p>
          <a:p>
            <a:r>
              <a:rPr lang="ru-RU" sz="1400" b="1"/>
              <a:t>ОРГАНИЧЕСКАЯ ХИМИЯ</a:t>
            </a:r>
          </a:p>
          <a:p>
            <a:r>
              <a:rPr lang="ru-RU" sz="1400" b="1"/>
              <a:t>учебник для средней школы</a:t>
            </a:r>
          </a:p>
          <a:p>
            <a:r>
              <a:rPr lang="ru-RU" sz="1400" b="1"/>
              <a:t>www.chemistry.ssu.samara.ru</a:t>
            </a:r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875"/>
            <a:ext cx="3816350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4572000" y="1341438"/>
            <a:ext cx="4572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А. В. Мануйлов, В. И. Родионов</a:t>
            </a:r>
          </a:p>
          <a:p>
            <a:r>
              <a:rPr lang="ru-RU" sz="1400" b="1"/>
              <a:t>ОСНОВЫ ХИМИИ. </a:t>
            </a:r>
          </a:p>
          <a:p>
            <a:r>
              <a:rPr lang="ru-RU" sz="1400" b="1"/>
              <a:t>Электронный учебник.</a:t>
            </a:r>
          </a:p>
          <a:p>
            <a:r>
              <a:rPr lang="ru-RU" sz="1400" b="1"/>
              <a:t>www.hemi.nsu.ru</a:t>
            </a:r>
          </a:p>
        </p:txBody>
      </p:sp>
      <p:pic>
        <p:nvPicPr>
          <p:cNvPr id="2355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2492375"/>
            <a:ext cx="3744913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789363"/>
            <a:ext cx="36004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-107950" y="5445125"/>
            <a:ext cx="4824413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/>
              <a:t>Л.Н. Мишенина</a:t>
            </a:r>
          </a:p>
          <a:p>
            <a:pPr algn="r"/>
            <a:r>
              <a:rPr lang="ru-RU" sz="1400" b="1"/>
              <a:t>НЕОРГАНИЧЕСКАЯ ХИМИЯ</a:t>
            </a:r>
          </a:p>
          <a:p>
            <a:pPr algn="r"/>
            <a:r>
              <a:rPr lang="ru-RU" sz="1400" b="1"/>
              <a:t>Учебно-методический комплекс</a:t>
            </a:r>
          </a:p>
          <a:p>
            <a:pPr algn="r"/>
            <a:r>
              <a:rPr lang="ru-RU" sz="1400" b="1"/>
              <a:t>ido.tsu.ru/schools/chem/data/</a:t>
            </a:r>
          </a:p>
          <a:p>
            <a:pPr algn="r"/>
            <a:r>
              <a:rPr lang="ru-RU" sz="1400" b="1"/>
              <a:t>res/neorg/uchpos/</a:t>
            </a:r>
          </a:p>
        </p:txBody>
      </p:sp>
    </p:spTree>
  </p:cSld>
  <p:clrMapOvr>
    <a:masterClrMapping/>
  </p:clrMapOvr>
  <p:transition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/>
              <a:t>В.В. Загорский </a:t>
            </a:r>
            <a:br>
              <a:rPr lang="ru-RU" sz="4000"/>
            </a:br>
            <a:r>
              <a:rPr lang="ru-RU" sz="3600"/>
              <a:t>Трудные темы школьного курса химии</a:t>
            </a: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44675"/>
            <a:ext cx="44704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284538"/>
            <a:ext cx="44704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4149725"/>
            <a:ext cx="29797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149725"/>
            <a:ext cx="297973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0260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/>
              <a:t>Электронный обучающий модуль</a:t>
            </a:r>
            <a:br>
              <a:rPr lang="ru-RU" sz="2800"/>
            </a:br>
            <a:r>
              <a:rPr lang="ru-RU" sz="2800"/>
              <a:t>по химической кинетике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1268413"/>
            <a:ext cx="29797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268413"/>
            <a:ext cx="3025775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313" y="2339975"/>
            <a:ext cx="3889375" cy="281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0264" name="Rectangle 8"/>
          <p:cNvSpPr>
            <a:spLocks noChangeArrowheads="1"/>
          </p:cNvSpPr>
          <p:nvPr/>
        </p:nvSpPr>
        <p:spPr bwMode="auto">
          <a:xfrm>
            <a:off x="468313" y="6034088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ru-RU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http://www.</a:t>
            </a:r>
            <a:r>
              <a:rPr lang="en-US" sz="20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chemnet</a:t>
            </a:r>
            <a:r>
              <a:rPr lang="ru-RU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.</a:t>
            </a:r>
            <a:r>
              <a:rPr 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r</a:t>
            </a:r>
            <a:r>
              <a:rPr lang="ru-RU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u/rus/teaching/Kinetics-online/</a:t>
            </a:r>
          </a:p>
        </p:txBody>
      </p:sp>
    </p:spTree>
  </p:cSld>
  <p:clrMapOvr>
    <a:masterClrMapping/>
  </p:clrMapOvr>
  <p:transition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/>
              <a:t>Курс общей и неорганической химии для «нехимиков»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655763"/>
            <a:ext cx="4897438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2997200"/>
            <a:ext cx="4894262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95288" y="6237288"/>
            <a:ext cx="2411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www.chemnet.ru</a:t>
            </a:r>
            <a:endParaRPr lang="ru-RU" b="1"/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628775"/>
            <a:ext cx="4894263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76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/>
              <a:t>Курс общей и неорганической химии для «нехимиков»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2781300"/>
            <a:ext cx="4894263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7669" name="Text Box 5"/>
          <p:cNvSpPr txBox="1">
            <a:spLocks noChangeArrowheads="1"/>
          </p:cNvSpPr>
          <p:nvPr/>
        </p:nvSpPr>
        <p:spPr bwMode="auto">
          <a:xfrm>
            <a:off x="5721350" y="1628775"/>
            <a:ext cx="30972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400"/>
              <a:t>Тексты лекций,</a:t>
            </a:r>
          </a:p>
          <a:p>
            <a:pPr algn="r"/>
            <a:r>
              <a:rPr lang="ru-RU" sz="2400"/>
              <a:t>Тираж более 1500</a:t>
            </a:r>
          </a:p>
        </p:txBody>
      </p:sp>
      <p:sp>
        <p:nvSpPr>
          <p:cNvPr id="497670" name="Text Box 6"/>
          <p:cNvSpPr txBox="1">
            <a:spLocks noChangeArrowheads="1"/>
          </p:cNvSpPr>
          <p:nvPr/>
        </p:nvSpPr>
        <p:spPr bwMode="auto">
          <a:xfrm>
            <a:off x="323850" y="5870575"/>
            <a:ext cx="348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Презентации лекций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9" grpId="0"/>
      <p:bldP spid="49767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692150"/>
            <a:ext cx="3360737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8691" name="Picture 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619250" y="1447800"/>
            <a:ext cx="3313113" cy="2413000"/>
          </a:xfrm>
        </p:spPr>
      </p:pic>
      <p:pic>
        <p:nvPicPr>
          <p:cNvPr id="498693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554288" y="2216150"/>
            <a:ext cx="3889375" cy="2797175"/>
          </a:xfrm>
        </p:spPr>
      </p:pic>
      <p:pic>
        <p:nvPicPr>
          <p:cNvPr id="49869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924300" y="2997200"/>
            <a:ext cx="3889375" cy="2790825"/>
          </a:xfrm>
        </p:spPr>
      </p:pic>
      <p:sp>
        <p:nvSpPr>
          <p:cNvPr id="498696" name="Text Box 8"/>
          <p:cNvSpPr txBox="1">
            <a:spLocks noChangeArrowheads="1"/>
          </p:cNvSpPr>
          <p:nvPr/>
        </p:nvSpPr>
        <p:spPr bwMode="auto">
          <a:xfrm>
            <a:off x="5219700" y="307975"/>
            <a:ext cx="3857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Для студентов  </a:t>
            </a:r>
          </a:p>
          <a:p>
            <a:pPr>
              <a:defRPr/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и преподавателей ВУЗов</a:t>
            </a:r>
          </a:p>
        </p:txBody>
      </p:sp>
      <p:pic>
        <p:nvPicPr>
          <p:cNvPr id="24584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4716463" y="4016375"/>
            <a:ext cx="4132262" cy="2292350"/>
          </a:xfrm>
          <a:noFill/>
        </p:spPr>
      </p:pic>
    </p:spTree>
    <p:custDataLst>
      <p:tags r:id="rId1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sz="3200" dirty="0"/>
              <a:t>Дистанционные образовательные технологии и  электронное обучение. Определения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24681" y="1772816"/>
            <a:ext cx="806450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 электронным обучением </a:t>
            </a:r>
            <a:b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понимается организация образовательного процесса с применением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содержащейся в базах данных и используемой при реализации образовательных программ информации и 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обеспечивающих ее обработку информационных технологий, 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технических средств, а также информационно-телекоммуникационных сетей, обеспечивающих передачу по линиям связи указанной информации, взаимодействие участников образовательного процесса.</a:t>
            </a:r>
          </a:p>
          <a:p>
            <a:pPr eaLnBrk="1" hangingPunct="1">
              <a:defRPr/>
            </a:pPr>
            <a:endParaRPr lang="ru-RU" sz="1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 дистанционными образовательными технологиями</a:t>
            </a:r>
            <a:r>
              <a:rPr lang="ru-RU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br>
              <a:rPr lang="ru-RU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понимаются образовательные технологии, реализуемые в основном с применением информационно-телекоммуникационных сетей при опосредованном (на расстоянии) взаимодействии обучающихся и педагогических работников.</a:t>
            </a:r>
          </a:p>
          <a:p>
            <a:pPr algn="r" eaLnBrk="1" hangingPunct="1">
              <a:defRPr/>
            </a:pPr>
            <a:br>
              <a:rPr lang="ru-RU" dirty="0"/>
            </a:br>
            <a:r>
              <a:rPr lang="ru-RU" sz="1200" i="1" dirty="0"/>
              <a:t>Статья 16. Реализация образовательных программ с применением электронного обучения и дистанционных образовательных технологий. Федеральный закон от 29.12.2012 N 273-ФЗ (ред. от 03.07.2016) "Об образовании в Российской Федерации" (с изм. и доп., вступ. в силу с 01.09.2016)</a:t>
            </a:r>
            <a:endParaRPr lang="ru-RU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7986515"/>
      </p:ext>
    </p:extLst>
  </p:cSld>
  <p:clrMapOvr>
    <a:masterClrMapping/>
  </p:clrMapOvr>
  <p:transition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857250"/>
            <a:ext cx="627221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Content Placeholder 7" descr="фотография.PN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72188" y="2428875"/>
            <a:ext cx="2401887" cy="4262438"/>
          </a:xfrm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813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/>
              <a:t>Интерактивность и мультимедиа в учебных </a:t>
            </a:r>
            <a:br>
              <a:rPr lang="ru-RU" sz="4000"/>
            </a:br>
            <a:r>
              <a:rPr lang="ru-RU" sz="4000"/>
              <a:t>Интернет-материалах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dirty="0"/>
              <a:t>«Интерактивные трехмерные модели молекул для школьного курса химии»</a:t>
            </a:r>
            <a:br>
              <a:rPr lang="ru-RU" sz="2800" b="1" dirty="0"/>
            </a:br>
            <a:r>
              <a:rPr lang="ru-RU" sz="2000" b="1" dirty="0"/>
              <a:t>Комплект интерактивных 3</a:t>
            </a:r>
            <a:r>
              <a:rPr lang="en-US" sz="2000" b="1" dirty="0"/>
              <a:t>D </a:t>
            </a:r>
            <a:r>
              <a:rPr lang="ru-RU" sz="2000" b="1" dirty="0"/>
              <a:t>моделей </a:t>
            </a:r>
            <a:br>
              <a:rPr lang="ru-RU" sz="2000" b="1" dirty="0"/>
            </a:br>
            <a:r>
              <a:rPr lang="ru-RU" sz="2000" b="1" dirty="0"/>
              <a:t>молекул органических соединений</a:t>
            </a: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857375"/>
            <a:ext cx="44704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13" descr="3d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14813" y="2786063"/>
            <a:ext cx="4464050" cy="3182937"/>
          </a:xfrm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785938" y="6305550"/>
            <a:ext cx="5324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http://www.chemnet.ru/rus/Chemistry3D/School/</a:t>
            </a:r>
            <a:endParaRPr lang="ru-RU" sz="1600"/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857375"/>
            <a:ext cx="54006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5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30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/>
              <a:t>«Взгляд в Наномир»</a:t>
            </a:r>
            <a:br>
              <a:rPr lang="ru-RU" sz="2800" b="1" dirty="0"/>
            </a:br>
            <a:r>
              <a:rPr lang="ru-RU" sz="2800" b="1" dirty="0"/>
              <a:t> </a:t>
            </a:r>
            <a:r>
              <a:rPr lang="ru-RU" sz="2000" b="1" dirty="0"/>
              <a:t>Комплект интерактивных 3</a:t>
            </a:r>
            <a:r>
              <a:rPr lang="en-US" sz="2000" b="1" dirty="0"/>
              <a:t>D </a:t>
            </a:r>
            <a:r>
              <a:rPr lang="ru-RU" sz="2000" b="1" dirty="0"/>
              <a:t>изображений микрообъектов, полученных с помощью сканирующей зондовой</a:t>
            </a: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2928938"/>
            <a:ext cx="44704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514475" y="6376988"/>
            <a:ext cx="5772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http://www.chemnet.ru/rus/Chemistry3D/Nanoworld/</a:t>
            </a:r>
            <a:endParaRPr lang="ru-RU" sz="1600"/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err="1">
                <a:hlinkClick r:id="rId3"/>
              </a:rPr>
              <a:t>Kemizoo</a:t>
            </a:r>
            <a:r>
              <a:rPr lang="en-US" sz="2400" dirty="0"/>
              <a:t> </a:t>
            </a:r>
            <a:br>
              <a:rPr lang="ru-RU" sz="2400" dirty="0"/>
            </a:br>
            <a:r>
              <a:rPr lang="ru-RU" sz="2400" dirty="0"/>
              <a:t>3</a:t>
            </a:r>
            <a:r>
              <a:rPr lang="en-US" sz="2400" dirty="0"/>
              <a:t>D </a:t>
            </a:r>
            <a:r>
              <a:rPr lang="ru-RU" sz="2400" dirty="0"/>
              <a:t>манипулятр и коллекция из 350 структур</a:t>
            </a:r>
          </a:p>
        </p:txBody>
      </p:sp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1928813" y="6143625"/>
            <a:ext cx="4532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http://www.chemicum.com/kemizoo/</a:t>
            </a:r>
            <a:endParaRPr lang="ru-RU"/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428750"/>
            <a:ext cx="4510088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286250" y="2357438"/>
            <a:ext cx="4487863" cy="3605212"/>
          </a:xfrm>
          <a:noFill/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Лицей 1586</a:t>
            </a:r>
            <a:r>
              <a:rPr lang="en-US" dirty="0"/>
              <a:t>,</a:t>
            </a:r>
            <a:r>
              <a:rPr lang="ru-RU" dirty="0"/>
              <a:t> г. Москва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052513"/>
            <a:ext cx="5834063" cy="5805487"/>
          </a:xfrm>
        </p:spPr>
        <p:txBody>
          <a:bodyPr/>
          <a:lstStyle/>
          <a:p>
            <a:pPr>
              <a:defRPr/>
            </a:pPr>
            <a:r>
              <a:rPr lang="ru-RU" sz="2000" cap="all" dirty="0"/>
              <a:t>МОСКОВСКИЙ ГОРОДСКОЙ КРУГЛЫЙ СТОЛ 'ИКТ В ПРЕПОДАВАНИИ ХИМИИ: ТРАДИЦИИ И ИННОВАЦИИ', АПРЕЛЬ 2010</a:t>
            </a:r>
            <a:br>
              <a:rPr lang="en-US" sz="2000" cap="all" dirty="0"/>
            </a:br>
            <a:r>
              <a:rPr lang="ru-RU" sz="2000" dirty="0"/>
              <a:t>Б.П. Макаров, Интерактивные Интернет-ресурсы в учебно-методическом комплекте курса органической химии</a:t>
            </a:r>
            <a:br>
              <a:rPr lang="en-US" sz="2000" dirty="0"/>
            </a:br>
            <a:endParaRPr lang="ru-RU" sz="2000" dirty="0"/>
          </a:p>
          <a:p>
            <a:pPr>
              <a:defRPr/>
            </a:pPr>
            <a:r>
              <a:rPr lang="ru-RU" sz="2000" dirty="0"/>
              <a:t>МОСКОВСКИЙ ГОРОДСКОЙ КРУГЛЫЙ СТОЛ 'ИСПОЛЬЗОВАНИЕ ЦИФРОВЫХ ТЕХНОЛОГИЙ ОБУЧЕНИЯ ХИМИИ', ФЕВРАЛЬ 2008</a:t>
            </a:r>
            <a:br>
              <a:rPr lang="en-US" sz="2000" dirty="0"/>
            </a:br>
            <a:r>
              <a:rPr lang="ru-RU" sz="2000" dirty="0"/>
              <a:t>Б.П. Макаров, А.И. Аленичева, В.В. </a:t>
            </a:r>
            <a:r>
              <a:rPr lang="ru-RU" sz="2000" dirty="0" err="1"/>
              <a:t>Миняйлов</a:t>
            </a:r>
            <a:br>
              <a:rPr lang="en-US" sz="2000" dirty="0"/>
            </a:br>
            <a:r>
              <a:rPr lang="ru-RU" sz="2000" dirty="0"/>
              <a:t>Использование 3D интерактивных моделей в курсе школьной органической химии</a:t>
            </a:r>
            <a:endParaRPr lang="en-US" sz="2000" dirty="0"/>
          </a:p>
          <a:p>
            <a:pPr>
              <a:defRPr/>
            </a:pPr>
            <a:endParaRPr lang="ru-RU" sz="2000" dirty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4365625"/>
            <a:ext cx="26416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0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268413"/>
            <a:ext cx="2686050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85C5B-C6EA-4B29-8092-2D849E5C9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39825"/>
          </a:xfrm>
        </p:spPr>
        <p:txBody>
          <a:bodyPr/>
          <a:lstStyle/>
          <a:p>
            <a:r>
              <a:rPr lang="ru-RU" dirty="0"/>
              <a:t>Иллюстративное видео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353866"/>
      </p:ext>
    </p:extLst>
  </p:cSld>
  <p:clrMapOvr>
    <a:masterClrMapping/>
  </p:clrMapOvr>
  <p:transition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30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/>
              <a:t>Учебные видеоматериалы </a:t>
            </a:r>
            <a:br>
              <a:rPr lang="ru-RU" sz="2800" b="1"/>
            </a:br>
            <a:r>
              <a:rPr lang="ru-RU" sz="2800" b="1"/>
              <a:t>для курса общей и неорганической химии</a:t>
            </a: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285875" y="6286500"/>
            <a:ext cx="6572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http://www.chemnet.ru/rus/teaching/zagorskii2/video/</a:t>
            </a:r>
            <a:endParaRPr lang="ru-RU"/>
          </a:p>
        </p:txBody>
      </p:sp>
      <p:pic>
        <p:nvPicPr>
          <p:cNvPr id="3174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628775"/>
            <a:ext cx="5040312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2781300"/>
            <a:ext cx="5111750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  <a:noFill/>
        </p:spPr>
        <p:txBody>
          <a:bodyPr/>
          <a:lstStyle/>
          <a:p>
            <a:r>
              <a:rPr lang="en-US" sz="4000">
                <a:effectLst/>
                <a:hlinkClick r:id="rId3"/>
              </a:rPr>
              <a:t>Youtube.com</a:t>
            </a:r>
            <a:endParaRPr lang="ru-RU" sz="4000">
              <a:effectLst/>
            </a:endParaRPr>
          </a:p>
        </p:txBody>
      </p:sp>
      <p:pic>
        <p:nvPicPr>
          <p:cNvPr id="3379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476375" y="1341438"/>
            <a:ext cx="6275388" cy="4530725"/>
          </a:xfrm>
          <a:noFill/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487363"/>
          </a:xfrm>
          <a:noFill/>
        </p:spPr>
        <p:txBody>
          <a:bodyPr/>
          <a:lstStyle/>
          <a:p>
            <a:r>
              <a:rPr lang="en-US" sz="4000">
                <a:effectLst/>
                <a:hlinkClick r:id="rId3"/>
              </a:rPr>
              <a:t>Youtube.com</a:t>
            </a:r>
            <a:endParaRPr lang="ru-RU" sz="4000">
              <a:effectLst/>
            </a:endParaRPr>
          </a:p>
        </p:txBody>
      </p:sp>
      <p:pic>
        <p:nvPicPr>
          <p:cNvPr id="3481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619250" y="765175"/>
            <a:ext cx="5903913" cy="4262438"/>
          </a:xfrm>
          <a:noFill/>
        </p:spPr>
      </p:pic>
      <p:sp>
        <p:nvSpPr>
          <p:cNvPr id="34820" name="Text Box 7"/>
          <p:cNvSpPr txBox="1">
            <a:spLocks noChangeArrowheads="1"/>
          </p:cNvSpPr>
          <p:nvPr/>
        </p:nvSpPr>
        <p:spPr bwMode="auto">
          <a:xfrm>
            <a:off x="539750" y="5157788"/>
            <a:ext cx="79724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Фильм, рассказывающий о различных биологических процессах в лейкоците, клетке человеческого тела.</a:t>
            </a:r>
            <a:br>
              <a:rPr lang="ru-RU" sz="1200"/>
            </a:br>
            <a:r>
              <a:rPr lang="ru-RU" sz="1200"/>
              <a:t>Фильм создали Дэвид Болинский (иллюстратор Йельского университета), ведущий аниматор Джон Либлер и Майк Астрахан из XVIVO для факультета Молекулярной и клеточной биологии Гарвардского университета.</a:t>
            </a:r>
            <a:br>
              <a:rPr lang="ru-RU" sz="1200"/>
            </a:br>
            <a:r>
              <a:rPr lang="ru-RU" sz="1200"/>
              <a:t>8,5 минут анимации заняли 14 месяцев работы. Впервые фильм был продемонстрирован в 2006 на ежегодной конференции SIGGRAPH (short for Special Interest Group on GRAPHics and Interactive Techniques) в Бостоне. 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39825"/>
          </a:xfrm>
        </p:spPr>
        <p:txBody>
          <a:bodyPr/>
          <a:lstStyle/>
          <a:p>
            <a:r>
              <a:rPr lang="ru-RU" dirty="0"/>
              <a:t>Зачем что-то внедрять?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021" y="1616497"/>
            <a:ext cx="6105399" cy="38667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13369" y="5805264"/>
            <a:ext cx="6105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Изображение: https://ww.conetix.com.au/media/cache/47/19/4719b224db1e50c03fe92174682cd1c4.jpg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7092039"/>
      </p:ext>
    </p:extLst>
  </p:cSld>
  <p:clrMapOvr>
    <a:masterClrMapping/>
  </p:clrMapOvr>
  <p:transition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  <a:noFill/>
        </p:spPr>
        <p:txBody>
          <a:bodyPr/>
          <a:lstStyle/>
          <a:p>
            <a:r>
              <a:rPr lang="ru-RU">
                <a:effectLst/>
              </a:rPr>
              <a:t>100+ экспериментов по химии</a:t>
            </a:r>
          </a:p>
        </p:txBody>
      </p:sp>
      <p:pic>
        <p:nvPicPr>
          <p:cNvPr id="3277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981075"/>
            <a:ext cx="5111750" cy="3387725"/>
          </a:xfrm>
          <a:noFill/>
        </p:spPr>
      </p:pic>
      <p:pic>
        <p:nvPicPr>
          <p:cNvPr id="32772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59113" y="2205038"/>
            <a:ext cx="4897437" cy="3244850"/>
          </a:xfrm>
          <a:noFill/>
        </p:spPr>
      </p:pic>
      <p:pic>
        <p:nvPicPr>
          <p:cNvPr id="32773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148263" y="3644900"/>
            <a:ext cx="3455987" cy="2822575"/>
          </a:xfrm>
          <a:noFill/>
        </p:spPr>
      </p:pic>
      <p:sp>
        <p:nvSpPr>
          <p:cNvPr id="32774" name="Rectangle 10"/>
          <p:cNvSpPr>
            <a:spLocks noChangeArrowheads="1"/>
          </p:cNvSpPr>
          <p:nvPr/>
        </p:nvSpPr>
        <p:spPr bwMode="auto">
          <a:xfrm>
            <a:off x="611188" y="6021388"/>
            <a:ext cx="3787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  <a:hlinkClick r:id="rId6"/>
              </a:rPr>
              <a:t>http://www.chemicum.com/ru/</a:t>
            </a:r>
            <a:endParaRPr lang="ru-RU">
              <a:solidFill>
                <a:schemeClr val="tx2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>Видеоролик эксперимента для каждого элемента периодической таблицы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285875"/>
            <a:ext cx="5759450" cy="462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3500438"/>
            <a:ext cx="36464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785813" y="6072188"/>
            <a:ext cx="3938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http://www.periodicvideos.com/</a:t>
            </a:r>
            <a:endParaRPr lang="ru-RU"/>
          </a:p>
        </p:txBody>
      </p:sp>
    </p:spTree>
  </p:cSld>
  <p:clrMapOvr>
    <a:masterClrMapping/>
  </p:clrMapOvr>
  <p:transition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Видео сервис </a:t>
            </a:r>
            <a:r>
              <a:rPr lang="en-US" i="1" dirty="0"/>
              <a:t>vimeo.com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81" y="1420552"/>
            <a:ext cx="6214962" cy="3813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0592" y="2780928"/>
            <a:ext cx="6097608" cy="37414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2065243"/>
      </p:ext>
    </p:extLst>
  </p:cSld>
  <p:clrMapOvr>
    <a:masterClrMapping/>
  </p:clrMapOvr>
  <p:transition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C99133-B970-4106-A500-1F2BA1C39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Beautiful Chemistry </a:t>
            </a:r>
            <a:r>
              <a:rPr lang="en-US" sz="1800" dirty="0"/>
              <a:t>http://www.beautifulchemistry.net/</a:t>
            </a:r>
            <a:endParaRPr lang="ru-RU" sz="1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FD8382-4474-4629-A3E5-920A36DAA9FA}"/>
              </a:ext>
            </a:extLst>
          </p:cNvPr>
          <p:cNvSpPr/>
          <p:nvPr/>
        </p:nvSpPr>
        <p:spPr>
          <a:xfrm>
            <a:off x="755576" y="5990321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https://nplus1.ru/material/2016/07/21/beautiful-chemistry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EB0BC6-7F77-4F08-8EC5-4EBE8AE1F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52" y="1548632"/>
            <a:ext cx="5960323" cy="31765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023901-5C5F-484F-84B0-94ADD8CD6D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3825391"/>
            <a:ext cx="3816424" cy="20339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7984780"/>
      </p:ext>
    </p:extLst>
  </p:cSld>
  <p:clrMapOvr>
    <a:masterClrMapping/>
  </p:clrMapOvr>
  <p:transition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27724-2A10-4D7E-8C0E-121CBB872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39825"/>
          </a:xfrm>
        </p:spPr>
        <p:txBody>
          <a:bodyPr/>
          <a:lstStyle/>
          <a:p>
            <a:r>
              <a:rPr lang="ru-RU" dirty="0"/>
              <a:t>Записи семинаров, вебинаров и </a:t>
            </a:r>
            <a:r>
              <a:rPr lang="ru-RU" dirty="0" err="1"/>
              <a:t>видеолекций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8401013"/>
      </p:ext>
    </p:extLst>
  </p:cSld>
  <p:clrMapOvr>
    <a:masterClrMapping/>
  </p:clrMapOvr>
  <p:transition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Записи </a:t>
            </a:r>
            <a:r>
              <a:rPr lang="ru-RU" sz="4000" dirty="0" err="1"/>
              <a:t>онлайн</a:t>
            </a:r>
            <a:r>
              <a:rPr lang="ru-RU" sz="4000" dirty="0"/>
              <a:t> семинаров для школьников</a:t>
            </a:r>
          </a:p>
        </p:txBody>
      </p:sp>
      <p:pic>
        <p:nvPicPr>
          <p:cNvPr id="36867" name="Рисунок 3" descr="seminar22-05-2012-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413"/>
            <a:ext cx="50419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5508625" y="1268413"/>
            <a:ext cx="331152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Доцент химического факультета МГУ, к.х.н. Карпова Е.В.</a:t>
            </a:r>
            <a:endParaRPr lang="en-US" sz="1400" b="1"/>
          </a:p>
          <a:p>
            <a:r>
              <a:rPr lang="ru-RU" sz="1400" b="1"/>
              <a:t>Разбор задач очного тура олимпиады школьников «Ломоносов» 2012 г. по химии</a:t>
            </a:r>
            <a:endParaRPr lang="en-US" sz="1400" b="1"/>
          </a:p>
          <a:p>
            <a:endParaRPr lang="ru-RU" sz="1400" b="1"/>
          </a:p>
          <a:p>
            <a:r>
              <a:rPr lang="en-US" sz="1400" b="1">
                <a:hlinkClick r:id="rId4"/>
              </a:rPr>
              <a:t>http://do.chem.msu.su/dl/seminar-22-05-2012.html</a:t>
            </a:r>
            <a:endParaRPr lang="ru-RU" sz="1400" b="1"/>
          </a:p>
          <a:p>
            <a:endParaRPr lang="ru-RU" sz="1400"/>
          </a:p>
        </p:txBody>
      </p:sp>
      <p:pic>
        <p:nvPicPr>
          <p:cNvPr id="3686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3644900"/>
            <a:ext cx="5040312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95288" y="4581525"/>
            <a:ext cx="2881312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Доцент химического факультета МГУ, к.х.н. Карпова Е.В.</a:t>
            </a:r>
            <a:endParaRPr lang="en-US" sz="1400" b="1"/>
          </a:p>
          <a:p>
            <a:r>
              <a:rPr lang="ru-RU" sz="1400" b="1"/>
              <a:t>Разбор некоторых типов задач по химии </a:t>
            </a:r>
            <a:br>
              <a:rPr lang="ru-RU" sz="1400" b="1"/>
            </a:br>
            <a:r>
              <a:rPr lang="ru-RU" sz="1400" b="1"/>
              <a:t>для абитуриентов</a:t>
            </a:r>
          </a:p>
          <a:p>
            <a:r>
              <a:rPr lang="en-US" sz="1400" b="1">
                <a:hlinkClick r:id="rId6"/>
              </a:rPr>
              <a:t>http://do.chem.msu.su/dl/seminar-10-05-2012.html</a:t>
            </a:r>
            <a:endParaRPr lang="ru-RU" sz="1400"/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C4D81B-FE74-4BE9-9427-725D26E8E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98" y="1459358"/>
            <a:ext cx="5114089" cy="2956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/>
              <a:t>Канал на </a:t>
            </a:r>
            <a:r>
              <a:rPr lang="en-US" sz="3600" dirty="0"/>
              <a:t>Youtube.com</a:t>
            </a:r>
            <a:br>
              <a:rPr lang="en-US" sz="3600" dirty="0"/>
            </a:br>
            <a:r>
              <a:rPr lang="ru-RU" sz="3600" dirty="0"/>
              <a:t>для абитуриентов</a:t>
            </a: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341" y="3140968"/>
            <a:ext cx="3523512" cy="258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B3D265-D5B9-4C0F-84E4-116BD6640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956" y="4298246"/>
            <a:ext cx="4449094" cy="23711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0D6524-FDD7-49B0-85E2-D83ABA578F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2710" y="3354827"/>
            <a:ext cx="3786692" cy="21289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557338"/>
            <a:ext cx="5975350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/>
              <a:t>Канал на </a:t>
            </a:r>
            <a:r>
              <a:rPr lang="en-US" sz="3600" dirty="0"/>
              <a:t>Youtube.com</a:t>
            </a:r>
            <a:br>
              <a:rPr lang="en-US" sz="3600" dirty="0"/>
            </a:br>
            <a:r>
              <a:rPr lang="ru-RU" sz="3600" dirty="0"/>
              <a:t>для абитуриентов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/>
              <a:t>Канал на </a:t>
            </a:r>
            <a:r>
              <a:rPr lang="en-US" sz="3600" dirty="0"/>
              <a:t>Youtube.com</a:t>
            </a:r>
            <a:br>
              <a:rPr lang="en-US" sz="3600" dirty="0"/>
            </a:br>
            <a:r>
              <a:rPr lang="ru-RU" sz="3600" dirty="0"/>
              <a:t>для абитуриентов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C97B26-9BEA-4992-A34E-5172D8C93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235" y="1631690"/>
            <a:ext cx="5891529" cy="331236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03ABA1-CA45-4FB1-A306-321230A2C62E}"/>
              </a:ext>
            </a:extLst>
          </p:cNvPr>
          <p:cNvSpPr/>
          <p:nvPr/>
        </p:nvSpPr>
        <p:spPr>
          <a:xfrm>
            <a:off x="1403648" y="5214737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FFFFCC"/>
                </a:solidFill>
                <a:latin typeface="YouTube Noto"/>
              </a:rPr>
              <a:t>Комментарий: «Я учусь в 6 классе  однако мне, человеку у которого в школе еще даже и химия с физикой не началась, большинство информации понято. Спасибо огромное , за то что так понятно, доступно, и не скучно рассказываете о таких серьезных и важных вещах. Смотреться на одном дыхании, никогда бы не подумала, что могу целый час, сидеть прилипнув к экрану и смотреть лекцию на тему о которой раньше даже и не задумывалась.  Видео вызывает огромное желание понять и выучить те термины которые не были понятны. Я много думала о том кем стану в будущем: что бы это было чем-то интересным, научным и по-настоящему нужным. Возможно я поняла кем стану.﻿»</a:t>
            </a:r>
            <a:endParaRPr lang="ru-RU" sz="1200" dirty="0">
              <a:solidFill>
                <a:srgbClr val="FFFFCC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6728552"/>
      </p:ext>
    </p:extLst>
  </p:cSld>
  <p:clrMapOvr>
    <a:masterClrMapping/>
  </p:clrMapOvr>
  <p:transition>
    <p:pull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14313"/>
            <a:ext cx="8229600" cy="1139825"/>
          </a:xfrm>
          <a:noFill/>
        </p:spPr>
        <p:txBody>
          <a:bodyPr/>
          <a:lstStyle/>
          <a:p>
            <a:r>
              <a:rPr lang="ru-RU" sz="2400">
                <a:effectLst/>
              </a:rPr>
              <a:t>Бесплатный курс видеолекций</a:t>
            </a:r>
            <a:br>
              <a:rPr lang="ru-RU" sz="4000">
                <a:effectLst/>
              </a:rPr>
            </a:br>
            <a:r>
              <a:rPr lang="ru-RU" sz="3200">
                <a:effectLst/>
              </a:rPr>
              <a:t>«Подготовка к олимпиадам по химии»</a:t>
            </a:r>
            <a:br>
              <a:rPr lang="ru-RU" sz="3200">
                <a:effectLst/>
              </a:rPr>
            </a:br>
            <a:r>
              <a:rPr lang="ru-RU" sz="2400">
                <a:effectLst/>
              </a:rPr>
              <a:t>Профессор В.В. Еремин и др.</a:t>
            </a:r>
          </a:p>
        </p:txBody>
      </p:sp>
      <p:sp>
        <p:nvSpPr>
          <p:cNvPr id="39940" name="Rectangle 1"/>
          <p:cNvSpPr>
            <a:spLocks noChangeArrowheads="1"/>
          </p:cNvSpPr>
          <p:nvPr/>
        </p:nvSpPr>
        <p:spPr bwMode="auto">
          <a:xfrm>
            <a:off x="2857500" y="6286500"/>
            <a:ext cx="2600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000">
                <a:latin typeface="Arial Unicode MS" pitchFamily="34" charset="-128"/>
                <a:hlinkClick r:id="rId3"/>
              </a:rPr>
              <a:t>http://foxford.ru/chem</a:t>
            </a:r>
            <a:endParaRPr lang="ru-RU" sz="2000"/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1857375"/>
            <a:ext cx="5400675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857625" y="3143250"/>
            <a:ext cx="4608513" cy="3054350"/>
          </a:xfrm>
          <a:noFill/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pPr marL="0" indent="0">
              <a:buNone/>
            </a:pPr>
            <a:r>
              <a:rPr lang="ru-RU"/>
              <a:t>«Наука </a:t>
            </a:r>
            <a:r>
              <a:rPr lang="ru-RU" dirty="0"/>
              <a:t>– это превращение денег в знания, а инновация – это превращение знаний в деньги»</a:t>
            </a:r>
          </a:p>
          <a:p>
            <a:pPr marL="0" indent="0" algn="r">
              <a:buNone/>
            </a:pPr>
            <a:r>
              <a:rPr lang="ru-RU" dirty="0"/>
              <a:t>А.Б. Чубайс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3971909"/>
            <a:ext cx="8363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 </a:t>
            </a:r>
            <a:r>
              <a:rPr lang="ru-RU" dirty="0" err="1"/>
              <a:t>статьи«Инновация</a:t>
            </a:r>
            <a:r>
              <a:rPr lang="ru-RU" dirty="0"/>
              <a:t> – это превращение знаний в деньги» № 1 (242) от 13 января 2011	[«Аргументы Недели », Сергей Алехин ] http://argumenti.ru/society/n271/90725/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909953"/>
      </p:ext>
    </p:extLst>
  </p:cSld>
  <p:clrMapOvr>
    <a:masterClrMapping/>
  </p:clrMapOvr>
  <p:transition>
    <p:pull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08275"/>
            <a:ext cx="8229600" cy="1139825"/>
          </a:xfrm>
        </p:spPr>
        <p:txBody>
          <a:bodyPr/>
          <a:lstStyle/>
          <a:p>
            <a:r>
              <a:rPr lang="ru-RU" sz="4000">
                <a:effectLst/>
              </a:rPr>
              <a:t>Российские интернет ресурсы </a:t>
            </a:r>
            <a:br>
              <a:rPr lang="ru-RU" sz="4000">
                <a:effectLst/>
              </a:rPr>
            </a:br>
            <a:r>
              <a:rPr lang="ru-RU" sz="4000">
                <a:effectLst/>
              </a:rPr>
              <a:t>по химии</a:t>
            </a:r>
          </a:p>
        </p:txBody>
      </p:sp>
    </p:spTree>
  </p:cSld>
  <p:clrMapOvr>
    <a:masterClrMapping/>
  </p:clrMapOvr>
  <p:transition>
    <p:pull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/>
              <a:t>Единая коллекция Цифровых Образовательных Ресурсов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500188"/>
            <a:ext cx="45132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2571750"/>
            <a:ext cx="4630737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3714750"/>
            <a:ext cx="389096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611188" y="6021388"/>
            <a:ext cx="291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hlinkClick r:id="rId5"/>
              </a:rPr>
              <a:t>school</a:t>
            </a:r>
            <a:r>
              <a:rPr lang="ru-RU">
                <a:hlinkClick r:id="rId5"/>
              </a:rPr>
              <a:t>-</a:t>
            </a:r>
            <a:r>
              <a:rPr lang="en-US">
                <a:hlinkClick r:id="rId5"/>
              </a:rPr>
              <a:t>collection</a:t>
            </a:r>
            <a:r>
              <a:rPr lang="ru-RU">
                <a:hlinkClick r:id="rId5"/>
              </a:rPr>
              <a:t>.</a:t>
            </a:r>
            <a:r>
              <a:rPr lang="en-US">
                <a:hlinkClick r:id="rId5"/>
              </a:rPr>
              <a:t>edu</a:t>
            </a:r>
            <a:r>
              <a:rPr lang="ru-RU">
                <a:hlinkClick r:id="rId5"/>
              </a:rPr>
              <a:t>.</a:t>
            </a:r>
            <a:r>
              <a:rPr lang="en-US">
                <a:hlinkClick r:id="rId5"/>
              </a:rPr>
              <a:t>ru</a:t>
            </a:r>
            <a:endParaRPr lang="ru-RU"/>
          </a:p>
        </p:txBody>
      </p:sp>
    </p:spTree>
  </p:cSld>
  <p:clrMapOvr>
    <a:masterClrMapping/>
  </p:clrMapOvr>
  <p:transition>
    <p:pull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143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/>
              <a:t>Федеральный центр информационно-образовательных ресурсов</a:t>
            </a:r>
            <a:endParaRPr lang="ru-RU" dirty="0"/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3429000" y="1071563"/>
            <a:ext cx="22558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http://eor.edu.ru/</a:t>
            </a:r>
            <a:endParaRPr lang="ru-RU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00213"/>
            <a:ext cx="395922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2565400"/>
            <a:ext cx="3959225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933825"/>
            <a:ext cx="419100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Rectangle 14"/>
          <p:cNvSpPr>
            <a:spLocks noChangeArrowheads="1"/>
          </p:cNvSpPr>
          <p:nvPr/>
        </p:nvSpPr>
        <p:spPr bwMode="auto">
          <a:xfrm>
            <a:off x="395288" y="5661025"/>
            <a:ext cx="37798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1000 электронных учебных модулей по химии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08275"/>
            <a:ext cx="8229600" cy="1139825"/>
          </a:xfrm>
        </p:spPr>
        <p:txBody>
          <a:bodyPr/>
          <a:lstStyle/>
          <a:p>
            <a:r>
              <a:rPr lang="ru-RU" sz="4000" dirty="0">
                <a:effectLst/>
              </a:rPr>
              <a:t>Зарубежные интернет ресурсы по химии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715250" cy="17287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>
                <a:effectLst/>
              </a:rPr>
              <a:t>Важно:</a:t>
            </a:r>
            <a:br>
              <a:rPr lang="ru-RU" altLang="ru-RU">
                <a:effectLst/>
              </a:rPr>
            </a:br>
            <a:r>
              <a:rPr lang="ru-RU" altLang="ru-RU">
                <a:effectLst/>
              </a:rPr>
              <a:t>знание английского языка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9113" y="2565400"/>
            <a:ext cx="8229600" cy="319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>
                <a:effectLst/>
                <a:latin typeface="Arial" panose="020B0604020202020204" pitchFamily="34" charset="0"/>
              </a:rPr>
              <a:t>Ответов в </a:t>
            </a:r>
            <a:r>
              <a:rPr lang="en-US" altLang="ru-RU">
                <a:effectLst/>
                <a:latin typeface="Arial" panose="020B0604020202020204" pitchFamily="34" charset="0"/>
              </a:rPr>
              <a:t>Google </a:t>
            </a:r>
            <a:r>
              <a:rPr lang="ru-RU" altLang="ru-RU">
                <a:effectLst/>
                <a:latin typeface="Arial" panose="020B0604020202020204" pitchFamily="34" charset="0"/>
              </a:rPr>
              <a:t>на запрос «химия» - 69 100 000</a:t>
            </a:r>
            <a:endParaRPr lang="en-US" altLang="ru-RU">
              <a:effectLst/>
              <a:latin typeface="Arial" panose="020B0604020202020204" pitchFamily="34" charset="0"/>
            </a:endParaRPr>
          </a:p>
          <a:p>
            <a:endParaRPr lang="ru-RU" altLang="ru-RU">
              <a:effectLst/>
              <a:latin typeface="Arial" panose="020B0604020202020204" pitchFamily="34" charset="0"/>
            </a:endParaRPr>
          </a:p>
          <a:p>
            <a:r>
              <a:rPr lang="ru-RU" altLang="ru-RU">
                <a:effectLst/>
                <a:latin typeface="Arial" panose="020B0604020202020204" pitchFamily="34" charset="0"/>
              </a:rPr>
              <a:t>Ответов в </a:t>
            </a:r>
            <a:r>
              <a:rPr lang="en-US" altLang="ru-RU">
                <a:effectLst/>
                <a:latin typeface="Arial" panose="020B0604020202020204" pitchFamily="34" charset="0"/>
              </a:rPr>
              <a:t>Google </a:t>
            </a:r>
            <a:r>
              <a:rPr lang="ru-RU" altLang="ru-RU">
                <a:effectLst/>
                <a:latin typeface="Arial" panose="020B0604020202020204" pitchFamily="34" charset="0"/>
              </a:rPr>
              <a:t>на запрос «</a:t>
            </a:r>
            <a:r>
              <a:rPr lang="en-US" altLang="ru-RU">
                <a:effectLst/>
                <a:latin typeface="Arial" panose="020B0604020202020204" pitchFamily="34" charset="0"/>
              </a:rPr>
              <a:t>chemistry</a:t>
            </a:r>
            <a:r>
              <a:rPr lang="ru-RU" altLang="ru-RU">
                <a:effectLst/>
                <a:latin typeface="Arial" panose="020B0604020202020204" pitchFamily="34" charset="0"/>
              </a:rPr>
              <a:t>» - </a:t>
            </a:r>
            <a:r>
              <a:rPr lang="en-US" altLang="ru-RU">
                <a:effectLst/>
                <a:latin typeface="Arial" panose="020B0604020202020204" pitchFamily="34" charset="0"/>
              </a:rPr>
              <a:t>331 000 000</a:t>
            </a:r>
            <a:endParaRPr lang="ru-RU" altLang="ru-RU">
              <a:effectLst/>
              <a:latin typeface="Arial" panose="020B0604020202020204" pitchFamily="34" charset="0"/>
            </a:endParaRPr>
          </a:p>
          <a:p>
            <a:endParaRPr lang="ru-RU" altLang="ru-RU"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005292"/>
      </p:ext>
    </p:extLst>
  </p:cSld>
  <p:clrMapOvr>
    <a:masterClrMapping/>
  </p:clrMapOvr>
  <p:transition>
    <p:pull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/>
              <a:t>Зарубежный опыт</a:t>
            </a:r>
            <a:br>
              <a:rPr lang="ru-RU" sz="2000"/>
            </a:br>
            <a:r>
              <a:rPr lang="ru-RU" sz="2800"/>
              <a:t>Открытые учебные материалы  Масачусетского технологического института</a:t>
            </a: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563938" y="6308725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hlinkClick r:id="rId3"/>
              </a:rPr>
              <a:t>ocw.mit.edu</a:t>
            </a:r>
            <a:endParaRPr lang="ru-RU"/>
          </a:p>
        </p:txBody>
      </p:sp>
      <p:sp>
        <p:nvSpPr>
          <p:cNvPr id="79876" name="Text Box 7"/>
          <p:cNvSpPr txBox="1">
            <a:spLocks noChangeArrowheads="1"/>
          </p:cNvSpPr>
          <p:nvPr/>
        </p:nvSpPr>
        <p:spPr bwMode="auto">
          <a:xfrm>
            <a:off x="4932363" y="1557338"/>
            <a:ext cx="3924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 2001 г. </a:t>
            </a:r>
            <a:br>
              <a:rPr lang="ru-RU"/>
            </a:br>
            <a:r>
              <a:rPr lang="ru-RU"/>
              <a:t>более </a:t>
            </a:r>
            <a:r>
              <a:rPr lang="en-US"/>
              <a:t>125</a:t>
            </a:r>
            <a:r>
              <a:rPr lang="ru-RU"/>
              <a:t> млн. пользователей</a:t>
            </a:r>
          </a:p>
        </p:txBody>
      </p:sp>
      <p:pic>
        <p:nvPicPr>
          <p:cNvPr id="7987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557338"/>
            <a:ext cx="4243387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2565400"/>
            <a:ext cx="411321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3357563"/>
            <a:ext cx="4406900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/>
              <a:t>«Взрыв» числа бесплатных курсов дистанционного обучения в 2012 г.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500063" y="1571625"/>
          <a:ext cx="8229600" cy="4330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2894">
                <a:tc>
                  <a:txBody>
                    <a:bodyPr/>
                    <a:lstStyle/>
                    <a:p>
                      <a:r>
                        <a:rPr lang="ru-RU" sz="1600" dirty="0"/>
                        <a:t>Университет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Курсы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Число</a:t>
                      </a:r>
                      <a:r>
                        <a:rPr lang="ru-RU" sz="1600" baseline="0" dirty="0"/>
                        <a:t> учащихся</a:t>
                      </a:r>
                      <a:endParaRPr lang="ru-RU" sz="16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Дата создания</a:t>
                      </a:r>
                    </a:p>
                  </a:txBody>
                  <a:tcPr marT="45717" marB="4571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721">
                <a:tc>
                  <a:txBody>
                    <a:bodyPr/>
                    <a:lstStyle/>
                    <a:p>
                      <a:r>
                        <a:rPr lang="en-US" sz="1600" kern="1200" baseline="0" dirty="0" err="1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Coursera</a:t>
                      </a:r>
                      <a:endParaRPr lang="ru-RU" sz="1600" kern="1200" baseline="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196 </a:t>
                      </a:r>
                      <a:r>
                        <a:rPr lang="ru-RU" sz="1600" baseline="0" dirty="0"/>
                        <a:t>бесплатных кусров. Участвуют 33 университета</a:t>
                      </a:r>
                      <a:endParaRPr lang="ru-RU" sz="16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900 000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Январь 2012</a:t>
                      </a:r>
                    </a:p>
                  </a:txBody>
                  <a:tcPr marT="45717" marB="4571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4364">
                <a:tc>
                  <a:txBody>
                    <a:bodyPr/>
                    <a:lstStyle/>
                    <a:p>
                      <a:r>
                        <a:rPr lang="en-US" sz="1600" kern="1200" baseline="0" dirty="0" err="1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Udacity</a:t>
                      </a:r>
                      <a:endParaRPr lang="ru-RU" sz="1600" kern="1200" baseline="0" dirty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6 бесплатных дистанционных курса по информатике Стенфордского университета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160 000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Февраль 2012</a:t>
                      </a:r>
                    </a:p>
                  </a:txBody>
                  <a:tcPr marT="45717" marB="4571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721">
                <a:tc>
                  <a:txBody>
                    <a:bodyPr/>
                    <a:lstStyle/>
                    <a:p>
                      <a:r>
                        <a:rPr lang="en-US" sz="1600" kern="1200" baseline="0" dirty="0" err="1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Edx</a:t>
                      </a:r>
                      <a:endParaRPr lang="ru-RU" sz="1600" kern="1200" baseline="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110 бесплатных курсов.</a:t>
                      </a:r>
                      <a:r>
                        <a:rPr lang="ru-RU" sz="1600" baseline="0" dirty="0"/>
                        <a:t> Участвуют 20 университетов</a:t>
                      </a:r>
                      <a:endParaRPr lang="ru-RU" sz="16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10 000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Апрель 2012</a:t>
                      </a:r>
                    </a:p>
                  </a:txBody>
                  <a:tcPr marT="45717" marB="4571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3998" name="TextBox 4"/>
          <p:cNvSpPr txBox="1">
            <a:spLocks noChangeArrowheads="1"/>
          </p:cNvSpPr>
          <p:nvPr/>
        </p:nvSpPr>
        <p:spPr bwMode="auto">
          <a:xfrm>
            <a:off x="642938" y="5934075"/>
            <a:ext cx="8143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200"/>
              <a:t>По даным презентации Д.Н. Пескова на конференции НОТВ 2013</a:t>
            </a:r>
            <a:br>
              <a:rPr lang="ru-RU" sz="1200"/>
            </a:br>
            <a:r>
              <a:rPr lang="ru-RU" sz="1200"/>
              <a:t> в г. Екатеринбурге (06-08.02.2013)</a:t>
            </a:r>
            <a:br>
              <a:rPr lang="ru-RU" sz="1200"/>
            </a:br>
            <a:r>
              <a:rPr lang="en-US" sz="1200"/>
              <a:t> </a:t>
            </a:r>
            <a:r>
              <a:rPr lang="en-US" sz="1200">
                <a:hlinkClick r:id="rId5"/>
              </a:rPr>
              <a:t>http://media.ls.urfu.ru/notv/795/</a:t>
            </a:r>
            <a:endParaRPr lang="ru-RU" sz="1200"/>
          </a:p>
          <a:p>
            <a:endParaRPr lang="ru-RU"/>
          </a:p>
        </p:txBody>
      </p:sp>
    </p:spTree>
  </p:cSld>
  <p:clrMapOvr>
    <a:masterClrMapping/>
  </p:clrMapOvr>
  <p:transition>
    <p:pull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/>
          <p:cNvSpPr>
            <a:spLocks noGrp="1" noChangeAspect="1" noChangeArrowheads="1"/>
          </p:cNvSpPr>
          <p:nvPr>
            <p:ph type="title"/>
          </p:nvPr>
        </p:nvSpPr>
        <p:spPr>
          <a:xfrm>
            <a:off x="468313" y="115888"/>
            <a:ext cx="8229600" cy="1139825"/>
          </a:xfrm>
          <a:noFill/>
        </p:spPr>
        <p:txBody>
          <a:bodyPr/>
          <a:lstStyle/>
          <a:p>
            <a:r>
              <a:rPr lang="en-US">
                <a:effectLst/>
              </a:rPr>
              <a:t>Coursera.org</a:t>
            </a:r>
            <a:endParaRPr lang="ru-RU">
              <a:effectLst/>
            </a:endParaRPr>
          </a:p>
        </p:txBody>
      </p:sp>
      <p:pic>
        <p:nvPicPr>
          <p:cNvPr id="849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125538"/>
            <a:ext cx="4038600" cy="2676525"/>
          </a:xfrm>
          <a:noFill/>
        </p:spPr>
      </p:pic>
      <p:pic>
        <p:nvPicPr>
          <p:cNvPr id="8499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43213" y="2852738"/>
            <a:ext cx="3803650" cy="2519362"/>
          </a:xfrm>
          <a:noFill/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5056188" y="1427163"/>
            <a:ext cx="3136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" pitchFamily="34" charset="0"/>
              </a:rPr>
              <a:t>Всего </a:t>
            </a:r>
            <a:r>
              <a:rPr lang="en-US"/>
              <a:t>461 </a:t>
            </a:r>
            <a:r>
              <a:rPr lang="ru-RU">
                <a:latin typeface="Arial" pitchFamily="34" charset="0"/>
              </a:rPr>
              <a:t>курс, из них </a:t>
            </a:r>
            <a:br>
              <a:rPr lang="ru-RU">
                <a:latin typeface="Arial" pitchFamily="34" charset="0"/>
              </a:rPr>
            </a:br>
            <a:r>
              <a:rPr lang="ru-RU">
                <a:latin typeface="Arial" pitchFamily="34" charset="0"/>
              </a:rPr>
              <a:t>только 16 отнесено к химии</a:t>
            </a:r>
          </a:p>
        </p:txBody>
      </p:sp>
      <p:pic>
        <p:nvPicPr>
          <p:cNvPr id="84998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4005263"/>
            <a:ext cx="3803650" cy="2520950"/>
          </a:xfrm>
          <a:noFill/>
        </p:spPr>
      </p:pic>
    </p:spTree>
  </p:cSld>
  <p:clrMapOvr>
    <a:masterClrMapping/>
  </p:clrMapOvr>
  <p:transition>
    <p:pull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778E19-9549-4A7A-973E-CE3E9058A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96952"/>
            <a:ext cx="8229600" cy="1139825"/>
          </a:xfrm>
        </p:spPr>
        <p:txBody>
          <a:bodyPr/>
          <a:lstStyle/>
          <a:p>
            <a:r>
              <a:rPr lang="ru-RU" dirty="0"/>
              <a:t>И снова российские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A6057A-BC64-4012-9EB7-1D1CC5A70D9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26720A-1FEB-4C50-BA7B-7FC8184117F5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578BCF9-856E-40E9-B738-CC9FC720644B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2641753"/>
      </p:ext>
    </p:extLst>
  </p:cSld>
  <p:clrMapOvr>
    <a:masterClrMapping/>
  </p:clrMapOvr>
  <p:transition>
    <p:pull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1628775"/>
            <a:ext cx="7856537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Прямоугольник 5"/>
          <p:cNvSpPr>
            <a:spLocks noChangeArrowheads="1"/>
          </p:cNvSpPr>
          <p:nvPr/>
        </p:nvSpPr>
        <p:spPr bwMode="auto">
          <a:xfrm>
            <a:off x="2987675" y="6243638"/>
            <a:ext cx="3752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/>
              <a:t>http://foxford.ru/courses/452/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1223507"/>
      </p:ext>
    </p:extLst>
  </p:cSld>
  <p:clrMapOvr>
    <a:masterClrMapping/>
  </p:clrMapOvr>
  <p:transition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568952" cy="1139825"/>
          </a:xfrm>
        </p:spPr>
        <p:txBody>
          <a:bodyPr/>
          <a:lstStyle/>
          <a:p>
            <a:r>
              <a:rPr lang="ru-RU" sz="3600" dirty="0"/>
              <a:t>Не забываем: </a:t>
            </a:r>
            <a:br>
              <a:rPr lang="ru-RU" sz="3600" dirty="0"/>
            </a:br>
            <a:r>
              <a:rPr lang="ru-RU" sz="3600" dirty="0"/>
              <a:t>принципы внедрения ИКТ в 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708920"/>
            <a:ext cx="8229600" cy="2232248"/>
          </a:xfrm>
        </p:spPr>
        <p:txBody>
          <a:bodyPr/>
          <a:lstStyle/>
          <a:p>
            <a:r>
              <a:rPr lang="ru-RU" dirty="0"/>
              <a:t>Не навредить!</a:t>
            </a:r>
          </a:p>
          <a:p>
            <a:r>
              <a:rPr lang="ru-RU" dirty="0"/>
              <a:t>Использовать там, где необходимо, и столько, сколько нужно.</a:t>
            </a:r>
          </a:p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6199211"/>
      </p:ext>
    </p:extLst>
  </p:cSld>
  <p:clrMapOvr>
    <a:masterClrMapping/>
  </p:clrMapOvr>
  <p:transition>
    <p:pull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Универсариум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8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571625"/>
            <a:ext cx="7773988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3214688" y="6215063"/>
            <a:ext cx="3055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/>
              <a:t>http://universarium.org/</a:t>
            </a:r>
            <a:endParaRPr lang="ru-RU" altLang="ru-RU"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6756469"/>
      </p:ext>
    </p:extLst>
  </p:cSld>
  <p:clrMapOvr>
    <a:masterClrMapping/>
  </p:clrMapOvr>
  <p:transition>
    <p:pull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Университет без границ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93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71625"/>
            <a:ext cx="7640637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9" name="Rectangle 6"/>
          <p:cNvSpPr>
            <a:spLocks noChangeArrowheads="1"/>
          </p:cNvSpPr>
          <p:nvPr/>
        </p:nvSpPr>
        <p:spPr bwMode="auto">
          <a:xfrm>
            <a:off x="3214688" y="6215063"/>
            <a:ext cx="2770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/>
              <a:t>http://distant.msu.ru/</a:t>
            </a: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4064737111"/>
      </p:ext>
    </p:extLst>
  </p:cSld>
  <p:clrMapOvr>
    <a:masterClrMapping/>
  </p:clrMapOvr>
  <p:transition>
    <p:pull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188" y="2095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dirty="0"/>
              <a:t>Национальная платформа открытого образования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2124075" y="6283325"/>
            <a:ext cx="5249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/>
              <a:t>https://openedu.ru/course/msu/CHEMCW/</a:t>
            </a:r>
            <a:endParaRPr lang="ru-RU" altLang="ru-RU" sz="1800"/>
          </a:p>
        </p:txBody>
      </p:sp>
      <p:pic>
        <p:nvPicPr>
          <p:cNvPr id="60423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01775"/>
            <a:ext cx="6869113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427288"/>
            <a:ext cx="6948487" cy="370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613662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4975" y="1370013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effectLst/>
              </a:rPr>
              <a:t>iTunesU</a:t>
            </a:r>
            <a:endParaRPr lang="ru-RU">
              <a:effectLst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28713" y="1995488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22450" y="2620963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46375" y="3429000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ll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39825"/>
          </a:xfrm>
        </p:spPr>
        <p:txBody>
          <a:bodyPr/>
          <a:lstStyle/>
          <a:p>
            <a:r>
              <a:rPr lang="ru-RU" dirty="0"/>
              <a:t>Сервисы и приложения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623707433"/>
      </p:ext>
    </p:extLst>
  </p:cSld>
  <p:clrMapOvr>
    <a:masterClrMapping/>
  </p:clrMapOvr>
  <p:transition>
    <p:pull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844675"/>
            <a:ext cx="4535487" cy="3287713"/>
          </a:xfrm>
          <a:noFill/>
        </p:spPr>
      </p:pic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ru-RU" sz="4000">
                <a:effectLst/>
              </a:rPr>
              <a:t>Универсальная база данных по химии </a:t>
            </a:r>
            <a:r>
              <a:rPr lang="en-US" sz="4000">
                <a:effectLst/>
                <a:hlinkClick r:id="rId3"/>
              </a:rPr>
              <a:t>Chemspider</a:t>
            </a:r>
            <a:endParaRPr lang="ru-RU" sz="4000">
              <a:effectLst/>
            </a:endParaRPr>
          </a:p>
        </p:txBody>
      </p:sp>
      <p:pic>
        <p:nvPicPr>
          <p:cNvPr id="8806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419475" y="3068638"/>
            <a:ext cx="4824413" cy="3086100"/>
          </a:xfrm>
          <a:noFill/>
        </p:spPr>
      </p:pic>
    </p:spTree>
  </p:cSld>
  <p:clrMapOvr>
    <a:masterClrMapping/>
  </p:clrMapOvr>
  <p:transition>
    <p:pull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ACD </a:t>
            </a:r>
            <a:r>
              <a:rPr lang="en-US" dirty="0" err="1"/>
              <a:t>Chemsketch</a:t>
            </a:r>
            <a:br>
              <a:rPr lang="en-US" dirty="0"/>
            </a:br>
            <a:r>
              <a:rPr lang="ru-RU" dirty="0"/>
              <a:t>бесплатный редактор формул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489" y="1844824"/>
            <a:ext cx="5796136" cy="4053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3284984"/>
            <a:ext cx="5292080" cy="32634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4202461"/>
      </p:ext>
    </p:extLst>
  </p:cSld>
  <p:clrMapOvr>
    <a:masterClrMapping/>
  </p:clrMapOvr>
  <p:transition>
    <p:pull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9785"/>
            <a:ext cx="8229600" cy="1139825"/>
          </a:xfrm>
        </p:spPr>
        <p:txBody>
          <a:bodyPr/>
          <a:lstStyle/>
          <a:p>
            <a:r>
              <a:rPr lang="ru-RU" dirty="0"/>
              <a:t>Конструктор молекул 3</a:t>
            </a:r>
            <a:r>
              <a:rPr lang="en-US" dirty="0"/>
              <a:t>D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7638"/>
            <a:ext cx="2880320" cy="511256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5086" t="26930" r="41856" b="16216"/>
          <a:stretch/>
        </p:blipFill>
        <p:spPr>
          <a:xfrm>
            <a:off x="3781683" y="1399807"/>
            <a:ext cx="4244280" cy="29867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6925" t="27836" r="43700" b="16014"/>
          <a:stretch/>
        </p:blipFill>
        <p:spPr>
          <a:xfrm>
            <a:off x="4701921" y="3501697"/>
            <a:ext cx="3984879" cy="30285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5858327"/>
      </p:ext>
    </p:extLst>
  </p:cSld>
  <p:clrMapOvr>
    <a:masterClrMapping/>
  </p:clrMapOvr>
  <p:transition>
    <p:pull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2708275"/>
            <a:ext cx="8229600" cy="1139825"/>
          </a:xfrm>
          <a:noFill/>
        </p:spPr>
        <p:txBody>
          <a:bodyPr/>
          <a:lstStyle/>
          <a:p>
            <a:r>
              <a:rPr lang="ru-RU" sz="4000">
                <a:effectLst/>
              </a:rPr>
              <a:t>Дистанционное обучение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/>
              <a:t>Сайт дистанционного обучения Химического факультета МГУ</a:t>
            </a:r>
          </a:p>
        </p:txBody>
      </p:sp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3276600" y="6092825"/>
            <a:ext cx="2840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http://do.chem.msu.ru</a:t>
            </a:r>
            <a:endParaRPr lang="ru-RU"/>
          </a:p>
        </p:txBody>
      </p:sp>
      <p:pic>
        <p:nvPicPr>
          <p:cNvPr id="542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268413"/>
            <a:ext cx="65532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719263"/>
            <a:ext cx="8229600" cy="26463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>
                <a:effectLst/>
              </a:rPr>
              <a:t>Основная возможность – это приобретение преимущества в конкуренции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5880322"/>
      </p:ext>
    </p:extLst>
  </p:cSld>
  <p:clrMapOvr>
    <a:masterClrMapping/>
  </p:clrMapOvr>
  <p:transition>
    <p:pull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/>
              <a:t>Система дистанционного обучения/виртуальная обучающая среда Химического факультета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357313"/>
            <a:ext cx="4824412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extBox 5"/>
          <p:cNvSpPr txBox="1">
            <a:spLocks noChangeArrowheads="1"/>
          </p:cNvSpPr>
          <p:nvPr/>
        </p:nvSpPr>
        <p:spPr bwMode="auto">
          <a:xfrm>
            <a:off x="6156325" y="1773238"/>
            <a:ext cx="1724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ОРОКС</a:t>
            </a:r>
          </a:p>
          <a:p>
            <a:r>
              <a:rPr lang="ru-RU"/>
              <a:t>с 2004 г.</a:t>
            </a:r>
          </a:p>
        </p:txBody>
      </p:sp>
      <p:sp>
        <p:nvSpPr>
          <p:cNvPr id="55301" name="TextBox 6"/>
          <p:cNvSpPr txBox="1">
            <a:spLocks noChangeArrowheads="1"/>
          </p:cNvSpPr>
          <p:nvPr/>
        </p:nvSpPr>
        <p:spPr bwMode="auto">
          <a:xfrm>
            <a:off x="1998663" y="5445125"/>
            <a:ext cx="1254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MOODLE</a:t>
            </a:r>
            <a:endParaRPr lang="ru-RU"/>
          </a:p>
          <a:p>
            <a:r>
              <a:rPr lang="ru-RU"/>
              <a:t>с 2010 г.</a:t>
            </a:r>
          </a:p>
        </p:txBody>
      </p:sp>
      <p:pic>
        <p:nvPicPr>
          <p:cNvPr id="553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3071813"/>
            <a:ext cx="5072062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492375"/>
            <a:ext cx="8229600" cy="1139825"/>
          </a:xfrm>
          <a:noFill/>
        </p:spPr>
        <p:txBody>
          <a:bodyPr/>
          <a:lstStyle/>
          <a:p>
            <a:r>
              <a:rPr lang="ru-RU" sz="4000">
                <a:effectLst/>
              </a:rPr>
              <a:t>Опыт совместной работы </a:t>
            </a:r>
            <a:br>
              <a:rPr lang="ru-RU" sz="4000">
                <a:effectLst/>
              </a:rPr>
            </a:br>
            <a:r>
              <a:rPr lang="ru-RU" sz="4000">
                <a:effectLst/>
              </a:rPr>
              <a:t>с СУНЦ МГУ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/>
              <a:t>Программа сетевых контрольных мероприятий по курсу неорганической химии для учащихся профильных физико-математических классов</a:t>
            </a:r>
          </a:p>
        </p:txBody>
      </p:sp>
      <p:pic>
        <p:nvPicPr>
          <p:cNvPr id="67587" name="Picture 3" descr="PICT23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636838"/>
            <a:ext cx="3024187" cy="22685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7588" name="Picture 4" descr="PICT23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276475"/>
            <a:ext cx="2879725" cy="21605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50919" name="Text Box 7"/>
          <p:cNvSpPr txBox="1">
            <a:spLocks noChangeArrowheads="1"/>
          </p:cNvSpPr>
          <p:nvPr/>
        </p:nvSpPr>
        <p:spPr bwMode="auto">
          <a:xfrm>
            <a:off x="539750" y="5002213"/>
            <a:ext cx="8064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Программа создана для специализированного учебно-научного центра (СУНЦ) МГУ - интерната им. А.Н.Колмогорова в рамках проекта ассоциации выпускников СУНЦ.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Работа ведется совместно с СУНЦ МГУ, под методическим руководством проф. В.В. Загорского</a:t>
            </a:r>
            <a:endParaRPr lang="en-US" sz="1400" dirty="0"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Для учащихся физико-математических классов СУНЦ были созданы 26 контрольно-тренировочных модулей по 10 темам неорганической химии</a:t>
            </a:r>
          </a:p>
        </p:txBody>
      </p:sp>
    </p:spTree>
  </p:cSld>
  <p:clrMapOvr>
    <a:masterClrMapping/>
  </p:clrMapOvr>
  <p:transition>
    <p:pull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Новые проблемы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8313" y="1341438"/>
            <a:ext cx="8229600" cy="4530725"/>
          </a:xfrm>
        </p:spPr>
        <p:txBody>
          <a:bodyPr/>
          <a:lstStyle/>
          <a:p>
            <a:pPr>
              <a:defRPr/>
            </a:pPr>
            <a:r>
              <a:rPr lang="ru-RU" dirty="0"/>
              <a:t>Рост незаинтересованности школьников старших классов в изучении «непрофильных» предметов</a:t>
            </a:r>
          </a:p>
          <a:p>
            <a:pPr>
              <a:defRPr/>
            </a:pPr>
            <a:r>
              <a:rPr lang="ru-RU" dirty="0"/>
              <a:t>Сокращение учебного времени в выпускных классах, связанное с участием в олимпиадах и др. </a:t>
            </a:r>
          </a:p>
          <a:p>
            <a:pPr>
              <a:defRPr/>
            </a:pPr>
            <a:r>
              <a:rPr lang="ru-RU" dirty="0"/>
              <a:t>Неподготовленность студентов по химии непрофильных факультетов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922338"/>
          </a:xfrm>
        </p:spPr>
        <p:txBody>
          <a:bodyPr/>
          <a:lstStyle/>
          <a:p>
            <a:pPr>
              <a:defRPr/>
            </a:pPr>
            <a:r>
              <a:rPr lang="ru-RU"/>
              <a:t>Школьники и Интернет</a:t>
            </a:r>
          </a:p>
        </p:txBody>
      </p:sp>
      <p:pic>
        <p:nvPicPr>
          <p:cNvPr id="69635" name="Picture 6" descr="IKT-Masha-plansh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908050"/>
            <a:ext cx="5400526" cy="3982791"/>
          </a:xfr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877906"/>
            <a:ext cx="4397387" cy="264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8964613" cy="1139825"/>
          </a:xfrm>
        </p:spPr>
        <p:txBody>
          <a:bodyPr/>
          <a:lstStyle/>
          <a:p>
            <a:pPr eaLnBrk="1" hangingPunct="1"/>
            <a:r>
              <a:rPr lang="ru-RU" sz="3200" dirty="0">
                <a:effectLst/>
              </a:rPr>
              <a:t>Система ДО</a:t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>нужна только мотивированным на</a:t>
            </a:r>
            <a:r>
              <a:rPr lang="en-US" sz="3200" dirty="0">
                <a:effectLst/>
              </a:rPr>
              <a:t> </a:t>
            </a:r>
            <a:r>
              <a:rPr lang="ru-RU" sz="3200" dirty="0">
                <a:effectLst/>
              </a:rPr>
              <a:t>учебу школьникам и студентам</a:t>
            </a:r>
          </a:p>
        </p:txBody>
      </p:sp>
      <p:pic>
        <p:nvPicPr>
          <p:cNvPr id="7680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772816"/>
            <a:ext cx="3368675" cy="445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276475"/>
            <a:ext cx="8229600" cy="22320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/>
              <a:t>Дистанционные курсы подготовки абитуриентов</a:t>
            </a:r>
            <a:br>
              <a:rPr lang="ru-RU" sz="4000" dirty="0"/>
            </a:br>
            <a:br>
              <a:rPr lang="ru-RU" sz="4000" dirty="0"/>
            </a:br>
            <a:r>
              <a:rPr lang="ru-RU" sz="4000" dirty="0"/>
              <a:t>с 2005 г.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938463"/>
            <a:ext cx="4138612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571625"/>
            <a:ext cx="4138612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938463"/>
            <a:ext cx="4138612" cy="344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Text Box 8"/>
          <p:cNvSpPr txBox="1">
            <a:spLocks noChangeArrowheads="1"/>
          </p:cNvSpPr>
          <p:nvPr/>
        </p:nvSpPr>
        <p:spPr bwMode="auto">
          <a:xfrm>
            <a:off x="3473450" y="1052513"/>
            <a:ext cx="1746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Математика</a:t>
            </a:r>
          </a:p>
        </p:txBody>
      </p:sp>
      <p:sp>
        <p:nvSpPr>
          <p:cNvPr id="57350" name="Text Box 9"/>
          <p:cNvSpPr txBox="1">
            <a:spLocks noChangeArrowheads="1"/>
          </p:cNvSpPr>
          <p:nvPr/>
        </p:nvSpPr>
        <p:spPr bwMode="auto">
          <a:xfrm>
            <a:off x="663575" y="2413000"/>
            <a:ext cx="1011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Химия</a:t>
            </a:r>
          </a:p>
        </p:txBody>
      </p:sp>
      <p:sp>
        <p:nvSpPr>
          <p:cNvPr id="57351" name="Text Box 10"/>
          <p:cNvSpPr txBox="1">
            <a:spLocks noChangeArrowheads="1"/>
          </p:cNvSpPr>
          <p:nvPr/>
        </p:nvSpPr>
        <p:spPr bwMode="auto">
          <a:xfrm>
            <a:off x="6896100" y="2387600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Физика</a:t>
            </a:r>
          </a:p>
        </p:txBody>
      </p:sp>
      <p:sp>
        <p:nvSpPr>
          <p:cNvPr id="57352" name="Rectangle 11"/>
          <p:cNvSpPr>
            <a:spLocks noChangeArrowheads="1"/>
          </p:cNvSpPr>
          <p:nvPr/>
        </p:nvSpPr>
        <p:spPr bwMode="auto">
          <a:xfrm>
            <a:off x="5364163" y="6308725"/>
            <a:ext cx="3741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ru-RU" sz="1200">
                <a:solidFill>
                  <a:schemeClr val="bg1"/>
                </a:solidFill>
              </a:rPr>
              <a:t>Новые образовательные технологии в вузе, </a:t>
            </a:r>
          </a:p>
          <a:p>
            <a:pPr algn="r"/>
            <a:r>
              <a:rPr lang="ru-RU" sz="1200">
                <a:solidFill>
                  <a:schemeClr val="bg1"/>
                </a:solidFill>
              </a:rPr>
              <a:t>Екатеринбург, 05-08 февраля 2007 г.</a:t>
            </a:r>
          </a:p>
        </p:txBody>
      </p:sp>
      <p:sp>
        <p:nvSpPr>
          <p:cNvPr id="329740" name="Rectangle 12"/>
          <p:cNvSpPr>
            <a:spLocks noChangeArrowheads="1"/>
          </p:cNvSpPr>
          <p:nvPr/>
        </p:nvSpPr>
        <p:spPr bwMode="auto">
          <a:xfrm>
            <a:off x="0" y="49213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Дистанционные курсы подготовки абитуриентов</a:t>
            </a:r>
          </a:p>
        </p:txBody>
      </p:sp>
    </p:spTree>
  </p:cSld>
  <p:clrMapOvr>
    <a:masterClrMapping/>
  </p:clrMapOvr>
  <p:transition>
    <p:pull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/>
              <a:t>Дистанционные курсы подготовки абитуриентов</a:t>
            </a:r>
          </a:p>
        </p:txBody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1275" y="1706563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/>
              <a:t>Дистанционные курсы</a:t>
            </a:r>
            <a:br>
              <a:rPr lang="ru-RU" sz="2800" dirty="0"/>
            </a:br>
            <a:r>
              <a:rPr lang="ru-RU" sz="2800" dirty="0"/>
              <a:t>7 месяцев (30 недель)</a:t>
            </a:r>
          </a:p>
          <a:p>
            <a:pPr eaLnBrk="1" hangingPunct="1">
              <a:defRPr/>
            </a:pPr>
            <a:endParaRPr lang="ru-RU" sz="2800" dirty="0"/>
          </a:p>
          <a:p>
            <a:pPr eaLnBrk="1" hangingPunct="1">
              <a:defRPr/>
            </a:pPr>
            <a:r>
              <a:rPr lang="ru-RU" sz="2800" dirty="0"/>
              <a:t>Двухгодичые дистанционные курсы</a:t>
            </a:r>
            <a:br>
              <a:rPr lang="ru-RU" sz="2800" dirty="0"/>
            </a:br>
            <a:r>
              <a:rPr lang="ru-RU" sz="2800" dirty="0"/>
              <a:t>2 х 7 месяцев (30 недель), 10 и 11 классы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  <a:p>
            <a:pPr eaLnBrk="1" hangingPunct="1">
              <a:defRPr/>
            </a:pPr>
            <a:r>
              <a:rPr lang="ru-RU" sz="2800" dirty="0"/>
              <a:t>Дистанционные краткосрочные (экспресс) курсы</a:t>
            </a:r>
            <a:br>
              <a:rPr lang="ru-RU" sz="2800" dirty="0"/>
            </a:br>
            <a:r>
              <a:rPr lang="en-US" sz="2800" dirty="0"/>
              <a:t>3 </a:t>
            </a:r>
            <a:r>
              <a:rPr lang="ru-RU" sz="2800" dirty="0"/>
              <a:t>месяца (13 недель)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5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5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5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/>
              <a:t>Система дистанционного обучения </a:t>
            </a:r>
            <a:r>
              <a:rPr lang="en-US" sz="3200"/>
              <a:t>Moodle</a:t>
            </a:r>
            <a:endParaRPr lang="ru-RU" sz="3200"/>
          </a:p>
        </p:txBody>
      </p:sp>
      <p:pic>
        <p:nvPicPr>
          <p:cNvPr id="59395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84313"/>
            <a:ext cx="36004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276475"/>
            <a:ext cx="3744913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2997200"/>
            <a:ext cx="3744913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4076700"/>
            <a:ext cx="381635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28625" y="214313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/>
              <a:t>О конкуренции...</a:t>
            </a:r>
          </a:p>
        </p:txBody>
      </p:sp>
      <p:sp>
        <p:nvSpPr>
          <p:cNvPr id="4" name="Rectangle 3"/>
          <p:cNvSpPr/>
          <p:nvPr/>
        </p:nvSpPr>
        <p:spPr>
          <a:xfrm>
            <a:off x="571500" y="1444625"/>
            <a:ext cx="7929563" cy="42164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br>
              <a:rPr lang="ru-RU" dirty="0"/>
            </a:b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“Каменный век закончился не потому, что закончились камни, </a:t>
            </a:r>
            <a:b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нефтяная эра не должна закончиться потому, что закончилась нефть.”</a:t>
            </a:r>
          </a:p>
          <a:p>
            <a:pPr algn="r" eaLnBrk="1" hangingPunct="1">
              <a:defRPr/>
            </a:pPr>
            <a:b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Дон Хубертс, </a:t>
            </a: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CEO, Shell Hydrogen</a:t>
            </a:r>
            <a:endParaRPr lang="ru-RU" sz="2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br>
              <a:rPr lang="en-US" dirty="0"/>
            </a:br>
            <a:br>
              <a:rPr lang="en-US" dirty="0"/>
            </a:br>
            <a:r>
              <a:rPr lang="en-US" dirty="0"/>
              <a:t> “The Stone Age did not end because we ran out of stones, and the oil age will not end because we run out of oil.” (Don </a:t>
            </a:r>
            <a:r>
              <a:rPr lang="en-US" dirty="0" err="1"/>
              <a:t>Huberts</a:t>
            </a:r>
            <a:r>
              <a:rPr lang="en-US" dirty="0"/>
              <a:t>, CEO of Shell Hydrogen</a:t>
            </a:r>
            <a:r>
              <a:rPr lang="ru-RU" dirty="0"/>
              <a:t>, </a:t>
            </a:r>
            <a:r>
              <a:rPr lang="en-US" dirty="0"/>
              <a:t>Dunn 2002).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1715031"/>
      </p:ext>
    </p:extLst>
  </p:cSld>
  <p:clrMapOvr>
    <a:masterClrMapping/>
  </p:clrMapOvr>
  <p:transition>
    <p:pull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Структура занятия</a:t>
            </a:r>
          </a:p>
        </p:txBody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Теоретический материал</a:t>
            </a:r>
          </a:p>
          <a:p>
            <a:pPr eaLnBrk="1" hangingPunct="1">
              <a:defRPr/>
            </a:pPr>
            <a:r>
              <a:rPr lang="ru-RU"/>
              <a:t>Задачи для самостоятельного решения</a:t>
            </a:r>
          </a:p>
          <a:p>
            <a:pPr eaLnBrk="1" hangingPunct="1">
              <a:defRPr/>
            </a:pPr>
            <a:r>
              <a:rPr lang="ru-RU"/>
              <a:t>Ответы к задачам для самостоятельного решения</a:t>
            </a:r>
          </a:p>
          <a:p>
            <a:pPr eaLnBrk="1" hangingPunct="1">
              <a:defRPr/>
            </a:pPr>
            <a:r>
              <a:rPr lang="ru-RU"/>
              <a:t>Интерактивный тест</a:t>
            </a:r>
          </a:p>
          <a:p>
            <a:pPr eaLnBrk="1" hangingPunct="1">
              <a:defRPr/>
            </a:pPr>
            <a:r>
              <a:rPr lang="ru-RU"/>
              <a:t>Контрольная работа, проверяемая преподавателем 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0827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/>
              <a:t>Результаты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/>
              <a:t>Географическое распределение учащихся</a:t>
            </a:r>
            <a:br>
              <a:rPr lang="ru-RU" sz="4000" dirty="0"/>
            </a:br>
            <a:r>
              <a:rPr lang="ru-RU" sz="2000" dirty="0"/>
              <a:t>Набор 2016 г.</a:t>
            </a:r>
          </a:p>
        </p:txBody>
      </p:sp>
      <p:sp>
        <p:nvSpPr>
          <p:cNvPr id="52227" name="Text Box 11"/>
          <p:cNvSpPr txBox="1">
            <a:spLocks noChangeArrowheads="1"/>
          </p:cNvSpPr>
          <p:nvPr/>
        </p:nvSpPr>
        <p:spPr bwMode="auto">
          <a:xfrm>
            <a:off x="714375" y="5103813"/>
            <a:ext cx="79200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/>
              <a:t>Города: Санкт-Петербург, Дубна, Екатеринбург, Сургут, Тюмень, Магнитогорск и др.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/>
              <a:t> </a:t>
            </a:r>
            <a:br>
              <a:rPr lang="ru-RU" altLang="ru-RU" sz="1800"/>
            </a:br>
            <a:r>
              <a:rPr lang="ru-RU" altLang="ru-RU" sz="1800"/>
              <a:t>Другие страны: На курсах также учились ребята из Беларуси, Латвии, Казахстана, Мексики, Франции и Кореи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719894" y="1700808"/>
          <a:ext cx="7704211" cy="2927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528593724"/>
      </p:ext>
    </p:extLst>
  </p:cSld>
  <p:clrMapOvr>
    <a:masterClrMapping/>
  </p:clrMapOvr>
  <p:transition>
    <p:pull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549275"/>
            <a:ext cx="8218487" cy="604837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/>
              <a:t>Результат?</a:t>
            </a:r>
            <a:br>
              <a:rPr lang="ru-RU" sz="4800" dirty="0"/>
            </a:br>
            <a:r>
              <a:rPr lang="ru-RU" sz="2800" dirty="0"/>
              <a:t>   </a:t>
            </a:r>
            <a:br>
              <a:rPr lang="en-US" sz="4800" dirty="0"/>
            </a:br>
            <a:r>
              <a:rPr lang="ru-RU" sz="4800" dirty="0"/>
              <a:t>10</a:t>
            </a:r>
            <a:r>
              <a:rPr lang="en-US" sz="4800" dirty="0"/>
              <a:t>0% </a:t>
            </a:r>
            <a:br>
              <a:rPr lang="ru-RU" sz="4800" dirty="0"/>
            </a:br>
            <a:r>
              <a:rPr lang="ru-RU" sz="3200" dirty="0"/>
              <a:t>  </a:t>
            </a:r>
            <a:br>
              <a:rPr lang="ru-RU" sz="4800" dirty="0"/>
            </a:br>
            <a:r>
              <a:rPr lang="ru-RU" sz="3600" dirty="0"/>
              <a:t>поступавших на Химический факультет </a:t>
            </a:r>
            <a:br>
              <a:rPr lang="ru-RU" sz="3600" dirty="0"/>
            </a:br>
            <a:r>
              <a:rPr lang="ru-RU" sz="3600" dirty="0"/>
              <a:t>выпускников</a:t>
            </a:r>
            <a:br>
              <a:rPr lang="ru-RU" sz="3600" dirty="0"/>
            </a:br>
            <a:br>
              <a:rPr lang="ru-RU" sz="3600" dirty="0"/>
            </a:br>
            <a:r>
              <a:rPr lang="ru-RU" dirty="0"/>
              <a:t>ПОСТУПИЛО</a:t>
            </a:r>
            <a:br>
              <a:rPr lang="ru-RU" dirty="0"/>
            </a:br>
            <a:br>
              <a:rPr lang="ru-RU" sz="2400" dirty="0"/>
            </a:br>
            <a:r>
              <a:rPr lang="ru-RU" sz="2800" dirty="0"/>
              <a:t>(в 2010 г.</a:t>
            </a:r>
            <a:r>
              <a:rPr lang="en-US" sz="2800" dirty="0"/>
              <a:t> </a:t>
            </a:r>
            <a:r>
              <a:rPr lang="ru-RU" sz="2800" dirty="0"/>
              <a:t>и</a:t>
            </a:r>
            <a:r>
              <a:rPr lang="en-US" sz="2800" dirty="0"/>
              <a:t> 2012 </a:t>
            </a:r>
            <a:r>
              <a:rPr lang="ru-RU" sz="2800" dirty="0"/>
              <a:t>г.)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/>
              <a:t>Преимущества для учащегося</a:t>
            </a:r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Фундаментальность подготовки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Возможность обучения на основе фактически индивидуальных занятий с преподавателями выбранного вуза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Возможность ознакомления с требованиями вступительных экзаменов</a:t>
            </a:r>
            <a:br>
              <a:rPr lang="ru-RU" sz="2400" dirty="0"/>
            </a:br>
            <a:endParaRPr lang="ru-RU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Независимость от географического положения места проживания</a:t>
            </a:r>
            <a:br>
              <a:rPr lang="ru-RU" sz="2400" dirty="0"/>
            </a:br>
            <a:endParaRPr lang="ru-RU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Экономия времени и удобство обучения</a:t>
            </a:r>
            <a:endParaRPr lang="en-US" sz="2400" dirty="0"/>
          </a:p>
          <a:p>
            <a:pPr eaLnBrk="1" hangingPunct="1">
              <a:lnSpc>
                <a:spcPct val="90000"/>
              </a:lnSpc>
              <a:defRPr/>
            </a:pP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1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1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5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Куда поступили выпускники?</a:t>
            </a:r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Химический факультет МГУ</a:t>
            </a:r>
          </a:p>
          <a:p>
            <a:pPr eaLnBrk="1" hangingPunct="1">
              <a:defRPr/>
            </a:pPr>
            <a:r>
              <a:rPr lang="ru-RU"/>
              <a:t>Факультет биоинформатики и биоониженерии МГУ</a:t>
            </a:r>
          </a:p>
          <a:p>
            <a:pPr eaLnBrk="1" hangingPunct="1">
              <a:defRPr/>
            </a:pPr>
            <a:r>
              <a:rPr lang="ru-RU"/>
              <a:t>Государственный университет «Высшкая школа экономики»</a:t>
            </a:r>
          </a:p>
          <a:p>
            <a:pPr eaLnBrk="1" hangingPunct="1">
              <a:defRPr/>
            </a:pPr>
            <a:r>
              <a:rPr lang="ru-RU"/>
              <a:t>МАИ</a:t>
            </a:r>
          </a:p>
          <a:p>
            <a:pPr eaLnBrk="1" hangingPunct="1">
              <a:defRPr/>
            </a:pPr>
            <a:r>
              <a:rPr lang="ru-RU"/>
              <a:t>Московская Медицинская Академию им. Сеченова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9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9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9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1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ChangeArrowheads="1"/>
          </p:cNvSpPr>
          <p:nvPr/>
        </p:nvSpPr>
        <p:spPr bwMode="auto">
          <a:xfrm>
            <a:off x="250825" y="647700"/>
            <a:ext cx="8642350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i="1">
                <a:latin typeface="Arial" pitchFamily="34" charset="0"/>
              </a:rPr>
              <a:t>Здравствуйте, Елена Алимовна!</a:t>
            </a:r>
            <a:br>
              <a:rPr lang="ru-RU" sz="2400" i="1">
                <a:latin typeface="Arial" pitchFamily="34" charset="0"/>
              </a:rPr>
            </a:b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Очень рад что это свершилось.</a:t>
            </a: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Пользуясь случаем, хочу поблагодарить Вас</a:t>
            </a: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за Вашу, столь необходимую многим школьникам</a:t>
            </a: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работу! Для моей дочери этот прекрасный дистанционный курс</a:t>
            </a: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стал трамплином к участию в олимпиадах,</a:t>
            </a: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способом развития навыков самостоятельной работы,</a:t>
            </a: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помог выйти за рамки школьного представления о химии.</a:t>
            </a:r>
            <a:br>
              <a:rPr lang="ru-RU" sz="2400" i="1">
                <a:latin typeface="Arial" pitchFamily="34" charset="0"/>
              </a:rPr>
            </a:br>
            <a:br>
              <a:rPr lang="ru-RU" sz="2400" i="1">
                <a:latin typeface="Arial" pitchFamily="34" charset="0"/>
              </a:rPr>
            </a:br>
            <a:r>
              <a:rPr lang="ru-RU" sz="2400" i="1">
                <a:latin typeface="Arial" pitchFamily="34" charset="0"/>
              </a:rPr>
              <a:t>Большое Вам спасибо от меня и от моей дочери!</a:t>
            </a:r>
            <a:br>
              <a:rPr lang="ru-RU" sz="2400" i="1">
                <a:latin typeface="Arial" pitchFamily="34" charset="0"/>
              </a:rPr>
            </a:br>
            <a:endParaRPr lang="ru-RU" sz="2400" i="1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4938" y="-3175"/>
            <a:ext cx="8856662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/>
              <a:t>Потери баллов у поступающих в 2016 г.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457199" y="1136626"/>
          <a:ext cx="8211975" cy="5035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4276" name="Прямоугольник 2"/>
          <p:cNvSpPr>
            <a:spLocks noChangeArrowheads="1"/>
          </p:cNvSpPr>
          <p:nvPr/>
        </p:nvSpPr>
        <p:spPr bwMode="auto">
          <a:xfrm>
            <a:off x="3132138" y="1136650"/>
            <a:ext cx="3384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Calibri" panose="020F0502020204030204" pitchFamily="34" charset="0"/>
              </a:rPr>
              <a:t>Средний балл:</a:t>
            </a:r>
            <a:r>
              <a:rPr lang="ru-RU" altLang="ru-RU" sz="1800"/>
              <a:t> </a:t>
            </a:r>
            <a:r>
              <a:rPr lang="ru-RU" altLang="ru-RU" sz="1800" b="1">
                <a:latin typeface="Calibri" panose="020F0502020204030204" pitchFamily="34" charset="0"/>
              </a:rPr>
              <a:t>357</a:t>
            </a:r>
            <a:r>
              <a:rPr lang="ru-RU" altLang="ru-RU" sz="1800"/>
              <a:t> / </a:t>
            </a:r>
            <a:r>
              <a:rPr lang="ru-RU" altLang="ru-RU" sz="1800" b="1">
                <a:latin typeface="Calibri" panose="020F0502020204030204" pitchFamily="34" charset="0"/>
              </a:rPr>
              <a:t>430</a:t>
            </a:r>
            <a:r>
              <a:rPr lang="ru-RU" altLang="ru-RU" sz="180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2435323"/>
      </p:ext>
    </p:extLst>
  </p:cSld>
  <p:clrMapOvr>
    <a:masterClrMapping/>
  </p:clrMapOvr>
  <p:transition>
    <p:pull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4953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Съезды, конференции,</a:t>
            </a:r>
            <a:br>
              <a:rPr lang="ru-RU" sz="4000" dirty="0"/>
            </a:br>
            <a:r>
              <a:rPr lang="ru-RU" sz="4000" dirty="0"/>
              <a:t>семинары</a:t>
            </a:r>
          </a:p>
        </p:txBody>
      </p:sp>
    </p:spTree>
  </p:cSld>
  <p:clrMapOvr>
    <a:masterClrMapping/>
  </p:clrMapOvr>
  <p:transition>
    <p:pull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1" descr="2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628775"/>
            <a:ext cx="405288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2924175"/>
            <a:ext cx="394493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875" y="115888"/>
            <a:ext cx="6732588" cy="1139825"/>
          </a:xfrm>
        </p:spPr>
        <p:txBody>
          <a:bodyPr/>
          <a:lstStyle/>
          <a:p>
            <a:pPr algn="l">
              <a:defRPr/>
            </a:pPr>
            <a:r>
              <a:rPr lang="ru-RU" sz="3200" dirty="0"/>
              <a:t>Всероссийский</a:t>
            </a:r>
            <a:br>
              <a:rPr lang="ru-RU" sz="3200" dirty="0"/>
            </a:br>
            <a:r>
              <a:rPr lang="ru-RU" sz="3200" dirty="0"/>
              <a:t>съезд учителей химии в МГУ</a:t>
            </a:r>
            <a:br>
              <a:rPr lang="ru-RU" sz="3200" dirty="0"/>
            </a:br>
            <a:r>
              <a:rPr lang="ru-RU" sz="2000" dirty="0"/>
              <a:t>16-18 февраля 2012 г.</a:t>
            </a:r>
          </a:p>
        </p:txBody>
      </p:sp>
      <p:sp>
        <p:nvSpPr>
          <p:cNvPr id="18437" name="Прямоугольник 3"/>
          <p:cNvSpPr>
            <a:spLocks noChangeArrowheads="1"/>
          </p:cNvSpPr>
          <p:nvPr/>
        </p:nvSpPr>
        <p:spPr bwMode="auto">
          <a:xfrm>
            <a:off x="971550" y="6443663"/>
            <a:ext cx="7129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6"/>
              </a:rPr>
              <a:t>http://</a:t>
            </a:r>
            <a:r>
              <a:rPr lang="en-US" sz="1600">
                <a:hlinkClick r:id="rId6"/>
              </a:rPr>
              <a:t>www.chem.msu.su/rus/ChemTeachersCongress2012</a:t>
            </a:r>
            <a:r>
              <a:rPr lang="en-US">
                <a:hlinkClick r:id="rId6"/>
              </a:rPr>
              <a:t>/</a:t>
            </a:r>
            <a:endParaRPr lang="ru-RU"/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4716463" y="1628775"/>
            <a:ext cx="41767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/>
          </a:p>
          <a:p>
            <a:r>
              <a:rPr lang="ru-RU" sz="1600"/>
              <a:t>Пленарные доклады</a:t>
            </a:r>
          </a:p>
          <a:p>
            <a:r>
              <a:rPr lang="ru-RU" sz="1600"/>
              <a:t>Тезисы секционных докладов</a:t>
            </a:r>
          </a:p>
          <a:p>
            <a:r>
              <a:rPr lang="ru-RU" sz="1600"/>
              <a:t>Резолюция съезда</a:t>
            </a:r>
            <a:br>
              <a:rPr lang="ru-RU" sz="1600"/>
            </a:br>
            <a:endParaRPr lang="ru-RU" sz="1600"/>
          </a:p>
        </p:txBody>
      </p:sp>
      <p:pic>
        <p:nvPicPr>
          <p:cNvPr id="18439" name="Рисунок 8" descr="3_small_1329309336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388" y="123825"/>
            <a:ext cx="2592387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463" y="3644900"/>
            <a:ext cx="3944937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44488"/>
            <a:ext cx="7886700" cy="7762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/>
              <a:t>Почему информационно-</a:t>
            </a:r>
            <a:r>
              <a:rPr lang="ru-RU" sz="3200" dirty="0" err="1"/>
              <a:t>коомуникационные</a:t>
            </a:r>
            <a:r>
              <a:rPr lang="ru-RU" sz="3200" dirty="0"/>
              <a:t> технологии так важны в химии?</a:t>
            </a:r>
            <a:endParaRPr lang="ru-RU" sz="3000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312863"/>
            <a:ext cx="4876800" cy="2667000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272213" y="1209675"/>
            <a:ext cx="2300287" cy="9223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11.10.201</a:t>
            </a:r>
            <a:r>
              <a:rPr lang="en-US" dirty="0"/>
              <a:t>4</a:t>
            </a:r>
          </a:p>
          <a:p>
            <a:pPr>
              <a:defRPr/>
            </a:pPr>
            <a:r>
              <a:rPr lang="en-US" dirty="0"/>
              <a:t>90</a:t>
            </a:r>
            <a:r>
              <a:rPr lang="ru-RU" dirty="0"/>
              <a:t> </a:t>
            </a:r>
            <a:r>
              <a:rPr lang="en-US" dirty="0"/>
              <a:t>9519</a:t>
            </a:r>
            <a:r>
              <a:rPr lang="ru-RU" dirty="0"/>
              <a:t> </a:t>
            </a:r>
            <a:r>
              <a:rPr lang="en-US" dirty="0"/>
              <a:t>98 </a:t>
            </a:r>
            <a:r>
              <a:rPr lang="ru-RU" dirty="0"/>
              <a:t>хим. соединений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6273006" y="2492896"/>
            <a:ext cx="2300287" cy="9239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29</a:t>
            </a:r>
            <a:r>
              <a:rPr lang="ru-RU" dirty="0"/>
              <a:t>.</a:t>
            </a:r>
            <a:r>
              <a:rPr lang="en-US" dirty="0"/>
              <a:t>06</a:t>
            </a:r>
            <a:r>
              <a:rPr lang="ru-RU" dirty="0"/>
              <a:t>.201</a:t>
            </a:r>
            <a:r>
              <a:rPr lang="en-US" dirty="0"/>
              <a:t>1</a:t>
            </a:r>
          </a:p>
          <a:p>
            <a:pPr>
              <a:defRPr/>
            </a:pPr>
            <a:r>
              <a:rPr lang="ru-RU" dirty="0"/>
              <a:t>Более 130 млн.</a:t>
            </a:r>
            <a:br>
              <a:rPr lang="en-US" dirty="0"/>
            </a:br>
            <a:r>
              <a:rPr lang="en-US" dirty="0"/>
              <a:t> </a:t>
            </a:r>
            <a:r>
              <a:rPr lang="ru-RU" dirty="0"/>
              <a:t>хим. соединений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313" y="4509120"/>
            <a:ext cx="2951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Огромный объем информации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489076-97D3-41FB-A48B-2244CDBAC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943" y="3573016"/>
            <a:ext cx="5364088" cy="28587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827957"/>
      </p:ext>
    </p:extLst>
  </p:cSld>
  <p:clrMapOvr>
    <a:masterClrMapping/>
  </p:clrMapOvr>
  <p:transition>
    <p:pull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/>
              <a:t>III </a:t>
            </a:r>
            <a:r>
              <a:rPr lang="ru-RU" sz="2400" dirty="0"/>
              <a:t>Всероссийская конференция учителей химии</a:t>
            </a:r>
            <a:br>
              <a:rPr lang="ru-RU" sz="2400" dirty="0"/>
            </a:br>
            <a:r>
              <a:rPr lang="ru-RU" sz="2400" dirty="0"/>
              <a:t>«Кадровый резерв российской химии. Школьный этап» </a:t>
            </a:r>
            <a:br>
              <a:rPr lang="ru-RU" sz="2400" dirty="0"/>
            </a:br>
            <a:r>
              <a:rPr lang="en-US" sz="1400" b="1" kern="1200" dirty="0">
                <a:solidFill>
                  <a:schemeClr val="tx1"/>
                </a:solidFill>
                <a:ea typeface="+mn-ea"/>
                <a:cs typeface="Arial" charset="0"/>
              </a:rPr>
              <a:t>www.chemeco.ru</a:t>
            </a:r>
            <a:endParaRPr lang="ru-RU" sz="1400" b="1" kern="1200" dirty="0">
              <a:solidFill>
                <a:schemeClr val="tx1"/>
              </a:solidFill>
              <a:ea typeface="+mn-ea"/>
              <a:cs typeface="Arial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 l="33766" t="54704" r="16234" b="34184"/>
          <a:stretch>
            <a:fillRect/>
          </a:stretch>
        </p:blipFill>
        <p:spPr bwMode="auto">
          <a:xfrm>
            <a:off x="1763713" y="1412875"/>
            <a:ext cx="55451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492896"/>
            <a:ext cx="4536504" cy="325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5821" y="3783359"/>
            <a:ext cx="412277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8758DF-DC55-44C2-86A1-3E2797C42948}"/>
              </a:ext>
            </a:extLst>
          </p:cNvPr>
          <p:cNvSpPr txBox="1"/>
          <p:nvPr/>
        </p:nvSpPr>
        <p:spPr>
          <a:xfrm>
            <a:off x="5802668" y="2518706"/>
            <a:ext cx="30123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Тобольск 2009</a:t>
            </a:r>
          </a:p>
          <a:p>
            <a:r>
              <a:rPr lang="ru-RU" dirty="0"/>
              <a:t>Нижний Новгород 2012</a:t>
            </a:r>
          </a:p>
          <a:p>
            <a:r>
              <a:rPr lang="ru-RU" dirty="0"/>
              <a:t>Ханты-Мансийск 2014</a:t>
            </a:r>
          </a:p>
          <a:p>
            <a:r>
              <a:rPr lang="ru-RU" dirty="0"/>
              <a:t>Сочи 2014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kern="1200" dirty="0">
                <a:solidFill>
                  <a:srgbClr val="FFFFCC"/>
                </a:solidFill>
                <a:ea typeface="+mn-ea"/>
                <a:cs typeface="Arial" charset="0"/>
              </a:rPr>
              <a:t>Летние школы учителей химии </a:t>
            </a:r>
            <a:br>
              <a:rPr lang="ru-RU" sz="2400" b="1" kern="1200" dirty="0">
                <a:solidFill>
                  <a:srgbClr val="FFFFCC"/>
                </a:solidFill>
                <a:ea typeface="+mn-ea"/>
                <a:cs typeface="Arial" charset="0"/>
              </a:rPr>
            </a:br>
            <a:r>
              <a:rPr lang="ru-RU" sz="2400" b="1" kern="1200" dirty="0">
                <a:solidFill>
                  <a:srgbClr val="FFFFCC"/>
                </a:solidFill>
                <a:ea typeface="+mn-ea"/>
                <a:cs typeface="Arial" charset="0"/>
              </a:rPr>
              <a:t>и Университетские субботы</a:t>
            </a:r>
            <a:endParaRPr lang="ru-RU" sz="1400" b="1" kern="1200" dirty="0">
              <a:solidFill>
                <a:srgbClr val="FFFFCC"/>
              </a:solidFill>
              <a:ea typeface="+mn-ea"/>
              <a:cs typeface="Arial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4AFB7D-0F89-4B2C-993D-520A78782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985" y="1916832"/>
            <a:ext cx="6876256" cy="3664652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CA9BE27-B1D1-4972-946A-A618624BD523}"/>
              </a:ext>
            </a:extLst>
          </p:cNvPr>
          <p:cNvSpPr/>
          <p:nvPr/>
        </p:nvSpPr>
        <p:spPr>
          <a:xfrm>
            <a:off x="3177439" y="5913475"/>
            <a:ext cx="2811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http://teacher.msu.ru/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7183099"/>
      </p:ext>
    </p:extLst>
  </p:cSld>
  <p:clrMapOvr>
    <a:masterClrMapping/>
  </p:clrMapOvr>
  <p:transition>
    <p:pull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4953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ru-RU" sz="4000" dirty="0"/>
              <a:t>«Что дальше?» </a:t>
            </a:r>
            <a:br>
              <a:rPr lang="ru-RU" sz="4000" dirty="0"/>
            </a:br>
            <a:r>
              <a:rPr lang="ru-RU" sz="4000" dirty="0"/>
              <a:t>или </a:t>
            </a:r>
            <a:br>
              <a:rPr lang="ru-RU" sz="4000" dirty="0"/>
            </a:br>
            <a:r>
              <a:rPr lang="ru-RU" sz="4000" dirty="0"/>
              <a:t>«Что же еще?»</a:t>
            </a:r>
          </a:p>
        </p:txBody>
      </p:sp>
    </p:spTree>
    <p:custDataLst>
      <p:tags r:id="rId1"/>
    </p:custDataLst>
  </p:cSld>
  <p:clrMapOvr>
    <a:masterClrMapping/>
  </p:clrMapOvr>
  <p:transition>
    <p:pull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Тренды внедрения новых технологий в образование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57250" y="1844824"/>
            <a:ext cx="7429500" cy="4104456"/>
          </a:xfrm>
        </p:spPr>
        <p:txBody>
          <a:bodyPr/>
          <a:lstStyle/>
          <a:p>
            <a:pPr>
              <a:defRPr/>
            </a:pPr>
            <a:r>
              <a:rPr lang="ru-RU" dirty="0"/>
              <a:t>Видео</a:t>
            </a:r>
          </a:p>
          <a:p>
            <a:pPr>
              <a:defRPr/>
            </a:pPr>
            <a:r>
              <a:rPr lang="ru-RU" dirty="0"/>
              <a:t>Социальные сети</a:t>
            </a:r>
          </a:p>
          <a:p>
            <a:pPr>
              <a:defRPr/>
            </a:pPr>
            <a:r>
              <a:rPr lang="ru-RU" dirty="0"/>
              <a:t>Мобильное обучение</a:t>
            </a:r>
          </a:p>
          <a:p>
            <a:pPr>
              <a:defRPr/>
            </a:pPr>
            <a:r>
              <a:rPr lang="en-US" dirty="0"/>
              <a:t>MOOC</a:t>
            </a:r>
            <a:r>
              <a:rPr lang="ru-RU" dirty="0"/>
              <a:t> </a:t>
            </a:r>
          </a:p>
          <a:p>
            <a:pPr>
              <a:defRPr/>
            </a:pPr>
            <a:r>
              <a:rPr lang="ru-RU" dirty="0"/>
              <a:t>Игровые технологии</a:t>
            </a:r>
            <a:endParaRPr lang="en-US" dirty="0"/>
          </a:p>
          <a:p>
            <a:pPr>
              <a:defRPr/>
            </a:pPr>
            <a:r>
              <a:rPr lang="ru-RU" dirty="0"/>
              <a:t>Виртуальная/дополненная реальность</a:t>
            </a:r>
          </a:p>
          <a:p>
            <a:pPr>
              <a:defRPr/>
            </a:pPr>
            <a:r>
              <a:rPr lang="en-US" dirty="0"/>
              <a:t>Big Data</a:t>
            </a:r>
            <a:endParaRPr lang="ru-RU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1717870"/>
      </p:ext>
    </p:extLst>
  </p:cSld>
  <p:clrMapOvr>
    <a:masterClrMapping/>
  </p:clrMapOvr>
  <p:transition>
    <p:pull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Data in education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483" y="1547445"/>
            <a:ext cx="7020272" cy="39527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1140129"/>
      </p:ext>
    </p:extLst>
  </p:cSld>
  <p:clrMapOvr>
    <a:masterClrMapping/>
  </p:clrMapOvr>
  <p:transition>
    <p:pull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network in education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095" y="1556792"/>
            <a:ext cx="7403810" cy="40275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0884726"/>
      </p:ext>
    </p:extLst>
  </p:cSld>
  <p:clrMapOvr>
    <a:masterClrMapping/>
  </p:clrMapOvr>
  <p:transition>
    <p:pull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BigData</a:t>
            </a:r>
            <a:r>
              <a:rPr lang="en-US" dirty="0"/>
              <a:t>, gamification, etc.</a:t>
            </a:r>
            <a:br>
              <a:rPr lang="en-US" dirty="0"/>
            </a:br>
            <a:r>
              <a:rPr lang="en-US" dirty="0"/>
              <a:t>Examer.ru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7713" t="21987" r="19288" b="12182"/>
          <a:stretch/>
        </p:blipFill>
        <p:spPr>
          <a:xfrm>
            <a:off x="3419872" y="1683249"/>
            <a:ext cx="5025239" cy="29523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6237312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http://do.chem.msu.su/rus/do/seminar2017-01/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-11413" t="6251" r="29913" b="12606"/>
          <a:stretch/>
        </p:blipFill>
        <p:spPr>
          <a:xfrm>
            <a:off x="0" y="3019372"/>
            <a:ext cx="5112568" cy="28618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4785896"/>
      </p:ext>
    </p:extLst>
  </p:cSld>
  <p:clrMapOvr>
    <a:masterClrMapping/>
  </p:clrMapOvr>
  <p:transition>
    <p:pull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39825"/>
          </a:xfrm>
        </p:spPr>
        <p:txBody>
          <a:bodyPr/>
          <a:lstStyle/>
          <a:p>
            <a:r>
              <a:rPr lang="ru-RU" dirty="0"/>
              <a:t>Мобильное обучение</a:t>
            </a:r>
            <a:br>
              <a:rPr lang="en-US" dirty="0"/>
            </a:br>
            <a:br>
              <a:rPr lang="en-US" dirty="0"/>
            </a:br>
            <a:r>
              <a:rPr lang="en-US" dirty="0"/>
              <a:t>Mobile learning</a:t>
            </a:r>
            <a:br>
              <a:rPr lang="en-US" dirty="0"/>
            </a:br>
            <a:r>
              <a:rPr lang="en-US" dirty="0"/>
              <a:t>… and microlearning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503793"/>
      </p:ext>
    </p:extLst>
  </p:cSld>
  <p:clrMapOvr>
    <a:masterClrMapping/>
  </p:clrMapOvr>
  <p:transition>
    <p:pull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learning</a:t>
            </a:r>
            <a:br>
              <a:rPr lang="en-US" dirty="0"/>
            </a:br>
            <a:r>
              <a:rPr lang="en-US" sz="2000" dirty="0"/>
              <a:t>(in EDUCATION EDUCATIONAL RESEARCH)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00808"/>
            <a:ext cx="8288254" cy="45087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5388768"/>
      </p:ext>
    </p:extLst>
  </p:cSld>
  <p:clrMapOvr>
    <a:masterClrMapping/>
  </p:clrMapOvr>
  <p:transition>
    <p:pull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4975" y="1370013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effectLst/>
              </a:rPr>
              <a:t>iTunesU</a:t>
            </a:r>
            <a:endParaRPr lang="ru-RU">
              <a:effectLst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28713" y="1995488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22450" y="2620963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46375" y="3429000"/>
            <a:ext cx="5940425" cy="3130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8571530"/>
      </p:ext>
    </p:extLst>
  </p:cSld>
  <p:clrMapOvr>
    <a:masterClrMapping/>
  </p:clrMapOvr>
  <p:transition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ISPRING_RESOURCE_PATHS_HASH" val="b5c53bff164ca3da6db65ab7b059bec641b41"/>
  <p:tag name="ISPRING_RESOURCE_PATHS_HASH_2" val="1bbbd355547ff223b0d7ffef51877d99842775b0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567&quot;/&gt;&lt;/object&gt;&lt;object type=&quot;3&quot; unique_id=&quot;10006&quot;&gt;&lt;property id=&quot;20148&quot; value=&quot;5&quot;/&gt;&lt;property id=&quot;20300&quot; value=&quot;Slide 3&quot;/&gt;&lt;property id=&quot;20307&quot; value=&quot;577&quot;/&gt;&lt;/object&gt;&lt;object type=&quot;3&quot; unique_id=&quot;10012&quot;&gt;&lt;property id=&quot;20148&quot; value=&quot;5&quot;/&gt;&lt;property id=&quot;20300&quot; value=&quot;Slide 4 - &amp;quot;Школьные олимпиады по химии&amp;quot;&quot;/&gt;&lt;property id=&quot;20307&quot; value=&quot;641&quot;/&gt;&lt;/object&gt;&lt;object type=&quot;3&quot; unique_id=&quot;10018&quot;&gt;&lt;property id=&quot;20148&quot; value=&quot;5&quot;/&gt;&lt;property id=&quot;20300&quot; value=&quot;Slide 6 - &amp;quot;Абитуриенту&amp;#x0D;&amp;#x0A;Информационная поддержка поступающих&amp;quot;&quot;/&gt;&lt;property id=&quot;20307&quot; value=&quot;618&quot;/&gt;&lt;/object&gt;&lt;object type=&quot;3&quot; unique_id=&quot;10019&quot;&gt;&lt;property id=&quot;20148&quot; value=&quot;5&quot;/&gt;&lt;property id=&quot;20300&quot; value=&quot;Slide 7 - &amp;quot;Методика преподавания химии в школе&amp;quot;&quot;/&gt;&lt;property id=&quot;20307&quot; value=&quot;619&quot;/&gt;&lt;/object&gt;&lt;object type=&quot;3&quot; unique_id=&quot;10020&quot;&gt;&lt;property id=&quot;20148&quot; value=&quot;5&quot;/&gt;&lt;property id=&quot;20300&quot; value=&quot;Slide 8&quot;/&gt;&lt;property id=&quot;20307&quot; value=&quot;620&quot;/&gt;&lt;/object&gt;&lt;object type=&quot;3&quot; unique_id=&quot;10021&quot;&gt;&lt;property id=&quot;20148&quot; value=&quot;5&quot;/&gt;&lt;property id=&quot;20300&quot; value=&quot;Slide 9 - &amp;quot;Е.А.Менделеева&amp;#x0D;&amp;#x0A;ВВЕДЕНИЕ В ОРГАНИЧЕСКУЮ ХИМИЮ&amp;#x0D;&amp;#x0A;Методические рекомендации&amp;quot;&quot;/&gt;&lt;property id=&quot;20307&quot; value=&quot;621&quot;/&gt;&lt;/object&gt;&lt;object type=&quot;3&quot; unique_id=&quot;10023&quot;&gt;&lt;property id=&quot;20148&quot; value=&quot;5&quot;/&gt;&lt;property id=&quot;20300&quot; value=&quot;Slide 12 - &amp;quot;Электронные учебные материалы&amp;#x0D;&amp;#x0A;лекции, учебники и учебные пособия, &amp;#x0D;&amp;#x0A;задачники&amp;quot;&quot;/&gt;&lt;property id=&quot;20307&quot; value=&quot;502&quot;/&gt;&lt;/object&gt;&lt;object type=&quot;3&quot; unique_id=&quot;10024&quot;&gt;&lt;property id=&quot;20148&quot; value=&quot;5&quot;/&gt;&lt;property id=&quot;20300&quot; value=&quot;Slide 14 - &amp;quot;Учебники химии в Интернете&amp;quot;&quot;/&gt;&lt;property id=&quot;20307&quot; value=&quot;569&quot;/&gt;&lt;/object&gt;&lt;object type=&quot;3&quot; unique_id=&quot;10026&quot;&gt;&lt;property id=&quot;20148&quot; value=&quot;5&quot;/&gt;&lt;property id=&quot;20300&quot; value=&quot;Slide 15 - &amp;quot;В.В. Загорский &amp;#x0D;&amp;#x0A;Трудные темы школьного курса химии&amp;quot;&quot;/&gt;&lt;property id=&quot;20307&quot; value=&quot;579&quot;/&gt;&lt;/object&gt;&lt;object type=&quot;3&quot; unique_id=&quot;10027&quot;&gt;&lt;property id=&quot;20148&quot; value=&quot;5&quot;/&gt;&lt;property id=&quot;20300&quot; value=&quot;Slide 16 - &amp;quot;Электронный обучающий модуль&amp;#x0D;&amp;#x0A;по химической кинетике&amp;quot;&quot;/&gt;&lt;property id=&quot;20307&quot; value=&quot;582&quot;/&gt;&lt;/object&gt;&lt;object type=&quot;3&quot; unique_id=&quot;10029&quot;&gt;&lt;property id=&quot;20148&quot; value=&quot;5&quot;/&gt;&lt;property id=&quot;20300&quot; value=&quot;Slide 17 - &amp;quot;Курс общей и неорганической химии для «нехимиков»&amp;quot;&quot;/&gt;&lt;property id=&quot;20307&quot; value=&quot;595&quot;/&gt;&lt;/object&gt;&lt;object type=&quot;3&quot; unique_id=&quot;10030&quot;&gt;&lt;property id=&quot;20148&quot; value=&quot;5&quot;/&gt;&lt;property id=&quot;20300&quot; value=&quot;Slide 18 - &amp;quot;Курс общей и неорганической химии для «нехимиков»&amp;quot;&quot;/&gt;&lt;property id=&quot;20307&quot; value=&quot;598&quot;/&gt;&lt;/object&gt;&lt;object type=&quot;3&quot; unique_id=&quot;10032&quot;&gt;&lt;property id=&quot;20148&quot; value=&quot;5&quot;/&gt;&lt;property id=&quot;20300&quot; value=&quot;Slide 19&quot;/&gt;&lt;property id=&quot;20307&quot; value=&quot;599&quot;/&gt;&lt;/object&gt;&lt;object type=&quot;3&quot; unique_id=&quot;10033&quot;&gt;&lt;property id=&quot;20148&quot; value=&quot;5&quot;/&gt;&lt;property id=&quot;20300&quot; value=&quot;Slide 20 - &amp;quot;Интерактивность и мультимедиа в учебных &amp;#x0D;&amp;#x0A;Интернет-материалах&amp;quot;&quot;/&gt;&lt;property id=&quot;20307&quot; value=&quot;597&quot;/&gt;&lt;/object&gt;&lt;object type=&quot;3&quot; unique_id=&quot;11012&quot;&gt;&lt;property id=&quot;20148&quot; value=&quot;5&quot;/&gt;&lt;property id=&quot;20300&quot; value=&quot;Slide 24 - &amp;quot;Лабораторная работа «Сканирующая зондовая микроскопия блок-сополимеров»&amp;quot;&quot;/&gt;&lt;property id=&quot;20307&quot; value=&quot;658&quot;/&gt;&lt;/object&gt;&lt;object type=&quot;3&quot; unique_id=&quot;11194&quot;&gt;&lt;property id=&quot;20148&quot; value=&quot;5&quot;/&gt;&lt;property id=&quot;20300&quot; value=&quot;Slide 13 - &amp;quot;Учебники химии в Интернете&amp;quot;&quot;/&gt;&lt;property id=&quot;20307&quot; value=&quot;659&quot;/&gt;&lt;/object&gt;&lt;object type=&quot;3&quot; unique_id=&quot;11852&quot;&gt;&lt;property id=&quot;20148&quot; value=&quot;5&quot;/&gt;&lt;property id=&quot;20300&quot; value=&quot;Slide 10 - &amp;quot;Ежегодный сборник статей&amp;#x0D;&amp;#x0A;«Современные тенденции развития химического образования»&amp;quot;&quot;/&gt;&lt;property id=&quot;20307&quot; value=&quot;661&quot;/&gt;&lt;/object&gt;&lt;object type=&quot;3&quot; unique_id=&quot;13473&quot;&gt;&lt;property id=&quot;20148&quot; value=&quot;5&quot;/&gt;&lt;property id=&quot;20300&quot; value=&quot;Slide 33 - &amp;quot;Что дальше?&amp;#x0D;&amp;#x0A;Технологии или методика?&amp;quot;&quot;/&gt;&lt;property id=&quot;20307&quot; value=&quot;668&quot;/&gt;&lt;/object&gt;&lt;object type=&quot;3&quot; unique_id=&quot;16980&quot;&gt;&lt;property id=&quot;20148&quot; value=&quot;5&quot;/&gt;&lt;property id=&quot;20300&quot; value=&quot;Slide 25 - &amp;quot;Российские интернет ресурсы &amp;#x0D;&amp;#x0A;по химии&amp;quot;&quot;/&gt;&lt;property id=&quot;20307&quot; value=&quot;690&quot;/&gt;&lt;/object&gt;&lt;object type=&quot;3&quot; unique_id=&quot;16981&quot;&gt;&lt;property id=&quot;20148&quot; value=&quot;5&quot;/&gt;&lt;property id=&quot;20300&quot; value=&quot;Slide 26 - &amp;quot;Единая коллекция Цифровых Образовательных Ресурсов&amp;quot;&quot;/&gt;&lt;property id=&quot;20307&quot; value=&quot;691&quot;/&gt;&lt;/object&gt;&lt;object type=&quot;3&quot; unique_id=&quot;16982&quot;&gt;&lt;property id=&quot;20148&quot; value=&quot;5&quot;/&gt;&lt;property id=&quot;20300&quot; value=&quot;Slide 27 - &amp;quot;Федеральный центр информационно-образовательных ресурсов&amp;quot;&quot;/&gt;&lt;property id=&quot;20307&quot; value=&quot;692&quot;/&gt;&lt;/object&gt;&lt;object type=&quot;3&quot; unique_id=&quot;16984&quot;&gt;&lt;property id=&quot;20148&quot; value=&quot;5&quot;/&gt;&lt;property id=&quot;20300&quot; value=&quot;Slide 28 - &amp;quot;Зарубежные интернет ресурсы по химии&amp;quot;&quot;/&gt;&lt;property id=&quot;20307&quot; value=&quot;694&quot;/&gt;&lt;/object&gt;&lt;object type=&quot;3&quot; unique_id=&quot;16985&quot;&gt;&lt;property id=&quot;20148&quot; value=&quot;5&quot;/&gt;&lt;property id=&quot;20300&quot; value=&quot;Slide 32&quot;/&gt;&lt;property id=&quot;20307&quot; value=&quot;695&quot;/&gt;&lt;/object&gt;&lt;object type=&quot;3&quot; unique_id=&quot;16986&quot;&gt;&lt;property id=&quot;20148&quot; value=&quot;5&quot;/&gt;&lt;property id=&quot;20300&quot; value=&quot;Slide 29 - &amp;quot;Зарубежный опыт&amp;#x0D;&amp;#x0A;Открытые учебные материалы  Масачусетского технологического института&amp;quot;&quot;/&gt;&lt;property id=&quot;20307&quot; value=&quot;696&quot;/&gt;&lt;/object&gt;&lt;object type=&quot;3&quot; unique_id=&quot;16987&quot;&gt;&lt;property id=&quot;20148&quot; value=&quot;5&quot;/&gt;&lt;property id=&quot;20300&quot; value=&quot;Slide 30 - &amp;quot;Зарубежный опыт &amp;#x0D;&amp;#x0A;Видеозаписи лекций университета Беркли&amp;quot;&quot;/&gt;&lt;property id=&quot;20307&quot; value=&quot;697&quot;/&gt;&lt;/object&gt;&lt;object type=&quot;3&quot; unique_id=&quot;16988&quot;&gt;&lt;property id=&quot;20148&quot; value=&quot;5&quot;/&gt;&lt;property id=&quot;20300&quot; value=&quot;Slide 31 - &amp;quot;Зарубежный опыт &amp;#x0D;&amp;#x0A;Консорциум открытых образовательных ресурсов&amp;quot;&quot;/&gt;&lt;property id=&quot;20307&quot; value=&quot;698&quot;/&gt;&lt;/object&gt;&lt;object type=&quot;3&quot; unique_id=&quot;17535&quot;&gt;&lt;property id=&quot;20148&quot; value=&quot;5&quot;/&gt;&lt;property id=&quot;20300&quot; value=&quot;Slide 11 - &amp;quot;Учебники по химии&amp;quot;&quot;/&gt;&lt;property id=&quot;20307&quot; value=&quot;700&quot;/&gt;&lt;/object&gt;&lt;object type=&quot;3&quot; unique_id=&quot;31991&quot;&gt;&lt;property id=&quot;20148&quot; value=&quot;5&quot;/&gt;&lt;property id=&quot;20300&quot; value=&quot;Slide 2 - &amp;quot;Chemnet.Ru&amp;quot;&quot;/&gt;&lt;property id=&quot;20307&quot; value=&quot;708&quot;/&gt;&lt;/object&gt;&lt;object type=&quot;3&quot; unique_id=&quot;32253&quot;&gt;&lt;property id=&quot;20148&quot; value=&quot;5&quot;/&gt;&lt;property id=&quot;20300&quot; value=&quot;Slide 21 - &amp;quot;Учебные видеоматериалы &amp;#x0D;&amp;#x0A;для курса общей и неорганической химии&amp;quot;&quot;/&gt;&lt;property id=&quot;20307&quot; value=&quot;709&quot;/&gt;&lt;/object&gt;&lt;object type=&quot;3&quot; unique_id=&quot;32254&quot;&gt;&lt;property id=&quot;20148&quot; value=&quot;5&quot;/&gt;&lt;property id=&quot;20300&quot; value=&quot;Slide 22 - &amp;quot;«Интерактивные трехмерные модели молекул для школьного курса химии»&amp;#x0D;&amp;#x0A;Комплект интерактивных 3D моделей &amp;#x0D;&amp;#x0A;молекул орг&quot;/&gt;&lt;property id=&quot;20307&quot; value=&quot;710&quot;/&gt;&lt;/object&gt;&lt;object type=&quot;3&quot; unique_id=&quot;32255&quot;&gt;&lt;property id=&quot;20148&quot; value=&quot;5&quot;/&gt;&lt;property id=&quot;20300&quot; value=&quot;Slide 23 - &amp;quot;«Взгляд в Наномир»&amp;#x0D;&amp;#x0A; Комплект интерактивных 3D изображений микрообъектов, полученных с помощью сканирующей зондовой&quot;/&gt;&lt;property id=&quot;20307&quot; value=&quot;711&quot;/&gt;&lt;/object&gt;&lt;object type=&quot;3&quot; unique_id=&quot;39432&quot;&gt;&lt;property id=&quot;20148&quot; value=&quot;5&quot;/&gt;&lt;property id=&quot;20300&quot; value=&quot;Slide 34 - &amp;quot;Обучение химии&amp;#x0D;&amp;#x0A;в виртуальных мирах&amp;quot;&quot;/&gt;&lt;property id=&quot;20307&quot; value=&quot;717&quot;/&gt;&lt;/object&gt;&lt;object type=&quot;3&quot; unique_id=&quot;39433&quot;&gt;&lt;property id=&quot;20148&quot; value=&quot;5&quot;/&gt;&lt;property id=&quot;20300&quot; value=&quot;Slide 36 - &amp;quot;Благодарю за внимание!&amp;quot;&quot;/&gt;&lt;property id=&quot;20307&quot; value=&quot;716&quot;/&gt;&lt;/object&gt;&lt;object type=&quot;3&quot; unique_id=&quot;39829&quot;&gt;&lt;property id=&quot;20148&quot; value=&quot;5&quot;/&gt;&lt;property id=&quot;20300&quot; value=&quot;Slide 5 - &amp;quot;И.В. Свитанько, В.В. Кисин, С.С. Чуранов&amp;#x0D;&amp;#x0A;Стандартные алгоритмы решения нестандартных химических задач&amp;#x0D;&amp;#x0A;&amp;quot;&quot;/&gt;&lt;property id=&quot;20307&quot; value=&quot;718&quot;/&gt;&lt;/object&gt;&lt;object type=&quot;3&quot; unique_id=&quot;40150&quot;&gt;&lt;property id=&quot;20148&quot; value=&quot;5&quot;/&gt;&lt;property id=&quot;20300&quot; value=&quot;Slide 35 - &amp;quot;Отдел научно технической информации (ОНТИ) Химического факультета МГУ&amp;#x0D;&amp;#x0A;осуществляет поддержку и развитие портала Ch&quot;/&gt;&lt;property id=&quot;20307&quot; value=&quot;719&quot;/&gt;&lt;/object&gt;&lt;/object&gt;&lt;/object&gt;&lt;/database&gt;"/>
  <p:tag name="SECTOMILLISECCONVERTED" val="1"/>
  <p:tag name="ISPRING_RESOURCE_PATHS_HASH_PRESENTER" val="9c1ef71610d08668c5d64ba25c4ab1cd1e7783"/>
  <p:tag name="ARTICULATE_PROJECT_OPEN" val="0"/>
  <p:tag name="ARTICULATE_SLIDE_COUNT" val="1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4628</TotalTime>
  <Words>2025</Words>
  <Application>Microsoft Office PowerPoint</Application>
  <PresentationFormat>Экран (4:3)</PresentationFormat>
  <Paragraphs>364</Paragraphs>
  <Slides>125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125</vt:i4>
      </vt:variant>
    </vt:vector>
  </HeadingPairs>
  <TitlesOfParts>
    <vt:vector size="134" baseType="lpstr">
      <vt:lpstr>Arial Unicode MS</vt:lpstr>
      <vt:lpstr>Arial</vt:lpstr>
      <vt:lpstr>Calibri</vt:lpstr>
      <vt:lpstr>Corbel</vt:lpstr>
      <vt:lpstr>Times New Roman</vt:lpstr>
      <vt:lpstr>Verdana</vt:lpstr>
      <vt:lpstr>Wingdings</vt:lpstr>
      <vt:lpstr>YouTube Noto</vt:lpstr>
      <vt:lpstr>Склон</vt:lpstr>
      <vt:lpstr>Презентация PowerPoint</vt:lpstr>
      <vt:lpstr>Информационно-коммуникационная технологии – одна из основных инновационных технологий в образовании</vt:lpstr>
      <vt:lpstr>Дистанционные образовательные технологии и  электронное обучение. Определения</vt:lpstr>
      <vt:lpstr>Зачем что-то внедрять?</vt:lpstr>
      <vt:lpstr>Презентация PowerPoint</vt:lpstr>
      <vt:lpstr>Не забываем:  принципы внедрения ИКТ в образование</vt:lpstr>
      <vt:lpstr>Основная возможность – это приобретение преимущества в конкуренции</vt:lpstr>
      <vt:lpstr>О конкуренции...</vt:lpstr>
      <vt:lpstr>Почему информационно-коомуникационные технологии так важны в химии?</vt:lpstr>
      <vt:lpstr>Для школы…</vt:lpstr>
      <vt:lpstr>Ресурсы Интернета для учебы</vt:lpstr>
      <vt:lpstr>Chemnet.Ru</vt:lpstr>
      <vt:lpstr>Презентация PowerPoint</vt:lpstr>
      <vt:lpstr>Школьные олимпиады по химии</vt:lpstr>
      <vt:lpstr>И.В. Свитанько, В.В. Кисин, С.С. Чуранов Стандартные алгоритмы решения нестандартных химических задач </vt:lpstr>
      <vt:lpstr>Абитуриенту Информационная поддержка поступающих</vt:lpstr>
      <vt:lpstr>Методика преподавания химии в школе</vt:lpstr>
      <vt:lpstr>Презентация PowerPoint</vt:lpstr>
      <vt:lpstr>Е.А.Менделеева ВВЕДЕНИЕ В ОРГАНИЧЕСКУЮ ХИМИЮ Методические рекомендации</vt:lpstr>
      <vt:lpstr>Ежегодный сборник статей «Современные тенденции развития химического образования»</vt:lpstr>
      <vt:lpstr>Учебники по химии</vt:lpstr>
      <vt:lpstr>Электронные учебные материалы лекции, учебники и учебные пособия,  задачники</vt:lpstr>
      <vt:lpstr>Учебники химии в Интернете</vt:lpstr>
      <vt:lpstr>Учебники химии в Интернете</vt:lpstr>
      <vt:lpstr>В.В. Загорский  Трудные темы школьного курса химии</vt:lpstr>
      <vt:lpstr>Электронный обучающий модуль по химической кинетике</vt:lpstr>
      <vt:lpstr>Курс общей и неорганической химии для «нехимиков»</vt:lpstr>
      <vt:lpstr>Курс общей и неорганической химии для «нехимиков»</vt:lpstr>
      <vt:lpstr>Презентация PowerPoint</vt:lpstr>
      <vt:lpstr>Презентация PowerPoint</vt:lpstr>
      <vt:lpstr>Интерактивность и мультимедиа в учебных  Интернет-материалах</vt:lpstr>
      <vt:lpstr>«Интерактивные трехмерные модели молекул для школьного курса химии» Комплект интерактивных 3D моделей  молекул органических соединений</vt:lpstr>
      <vt:lpstr>«Взгляд в Наномир»  Комплект интерактивных 3D изображений микрообъектов, полученных с помощью сканирующей зондовой</vt:lpstr>
      <vt:lpstr>Kemizoo  3D манипулятр и коллекция из 350 структур</vt:lpstr>
      <vt:lpstr>Лицей 1586, г. Москва </vt:lpstr>
      <vt:lpstr>Иллюстративное видео</vt:lpstr>
      <vt:lpstr>Учебные видеоматериалы  для курса общей и неорганической химии</vt:lpstr>
      <vt:lpstr>Youtube.com</vt:lpstr>
      <vt:lpstr>Youtube.com</vt:lpstr>
      <vt:lpstr>100+ экспериментов по химии</vt:lpstr>
      <vt:lpstr>Видеоролик эксперимента для каждого элемента периодической таблицы</vt:lpstr>
      <vt:lpstr>Видео сервис vimeo.com</vt:lpstr>
      <vt:lpstr>Beautiful Chemistry http://www.beautifulchemistry.net/</vt:lpstr>
      <vt:lpstr>Записи семинаров, вебинаров и видеолекций</vt:lpstr>
      <vt:lpstr>Записи онлайн семинаров для школьников</vt:lpstr>
      <vt:lpstr>Канал на Youtube.com для абитуриентов</vt:lpstr>
      <vt:lpstr>Канал на Youtube.com для абитуриентов</vt:lpstr>
      <vt:lpstr>Канал на Youtube.com для абитуриентов</vt:lpstr>
      <vt:lpstr>Бесплатный курс видеолекций «Подготовка к олимпиадам по химии» Профессор В.В. Еремин и др.</vt:lpstr>
      <vt:lpstr>Российские интернет ресурсы  по химии</vt:lpstr>
      <vt:lpstr>Единая коллекция Цифровых Образовательных Ресурсов</vt:lpstr>
      <vt:lpstr>Федеральный центр информационно-образовательных ресурсов</vt:lpstr>
      <vt:lpstr>Зарубежные интернет ресурсы по химии</vt:lpstr>
      <vt:lpstr>Важно: знание английского языка</vt:lpstr>
      <vt:lpstr>Зарубежный опыт Открытые учебные материалы  Масачусетского технологического института</vt:lpstr>
      <vt:lpstr>«Взрыв» числа бесплатных курсов дистанционного обучения в 2012 г. </vt:lpstr>
      <vt:lpstr>Coursera.org</vt:lpstr>
      <vt:lpstr>И снова российские</vt:lpstr>
      <vt:lpstr>Презентация PowerPoint</vt:lpstr>
      <vt:lpstr>Универсариум</vt:lpstr>
      <vt:lpstr>Университет без границ</vt:lpstr>
      <vt:lpstr>Национальная платформа открытого образования</vt:lpstr>
      <vt:lpstr>iTunesU</vt:lpstr>
      <vt:lpstr>Сервисы и приложения</vt:lpstr>
      <vt:lpstr>Универсальная база данных по химии Chemspider</vt:lpstr>
      <vt:lpstr>ACD Chemsketch бесплатный редактор формул</vt:lpstr>
      <vt:lpstr>Конструктор молекул 3D</vt:lpstr>
      <vt:lpstr>Дистанционное обучение</vt:lpstr>
      <vt:lpstr>Сайт дистанционного обучения Химического факультета МГУ</vt:lpstr>
      <vt:lpstr>Система дистанционного обучения/виртуальная обучающая среда Химического факультета</vt:lpstr>
      <vt:lpstr>Опыт совместной работы  с СУНЦ МГУ</vt:lpstr>
      <vt:lpstr>Программа сетевых контрольных мероприятий по курсу неорганической химии для учащихся профильных физико-математических классов</vt:lpstr>
      <vt:lpstr>Новые проблемы</vt:lpstr>
      <vt:lpstr>Школьники и Интернет</vt:lpstr>
      <vt:lpstr>Система ДО нужна только мотивированным на учебу школьникам и студентам</vt:lpstr>
      <vt:lpstr>Дистанционные курсы подготовки абитуриентов  с 2005 г.</vt:lpstr>
      <vt:lpstr>Презентация PowerPoint</vt:lpstr>
      <vt:lpstr>Дистанционные курсы подготовки абитуриентов</vt:lpstr>
      <vt:lpstr>Система дистанционного обучения Moodle</vt:lpstr>
      <vt:lpstr>Структура занятия</vt:lpstr>
      <vt:lpstr>Результаты</vt:lpstr>
      <vt:lpstr>Географическое распределение учащихся Набор 2016 г.</vt:lpstr>
      <vt:lpstr>Результат?     100%     поступавших на Химический факультет  выпускников  ПОСТУПИЛО  (в 2010 г. и 2012 г.)</vt:lpstr>
      <vt:lpstr>Преимущества для учащегося</vt:lpstr>
      <vt:lpstr>Куда поступили выпускники?</vt:lpstr>
      <vt:lpstr>Презентация PowerPoint</vt:lpstr>
      <vt:lpstr>Потери баллов у поступающих в 2016 г.</vt:lpstr>
      <vt:lpstr>Съезды, конференции, семинары</vt:lpstr>
      <vt:lpstr>Всероссийский съезд учителей химии в МГУ 16-18 февраля 2012 г.</vt:lpstr>
      <vt:lpstr>III Всероссийская конференция учителей химии «Кадровый резерв российской химии. Школьный этап»  www.chemeco.ru</vt:lpstr>
      <vt:lpstr>Летние школы учителей химии  и Университетские субботы</vt:lpstr>
      <vt:lpstr>«Что дальше?»  или  «Что же еще?»</vt:lpstr>
      <vt:lpstr>Тренды внедрения новых технологий в образование</vt:lpstr>
      <vt:lpstr>Big Data in education</vt:lpstr>
      <vt:lpstr>Social network in education</vt:lpstr>
      <vt:lpstr>BigData, gamification, etc. Examer.ru</vt:lpstr>
      <vt:lpstr>Мобильное обучение  Mobile learning … and microlearning</vt:lpstr>
      <vt:lpstr>Mobile learning (in EDUCATION EDUCATIONAL RESEARCH)</vt:lpstr>
      <vt:lpstr>iTunesU</vt:lpstr>
      <vt:lpstr>Конструктор молекул 3D</vt:lpstr>
      <vt:lpstr>BYOD Bring your own device Принеси свое собственное устройство</vt:lpstr>
      <vt:lpstr>Виртуальная реальность Виртуальные миры</vt:lpstr>
      <vt:lpstr>Виртуальные миры в образовании</vt:lpstr>
      <vt:lpstr>Виртуальные миры</vt:lpstr>
      <vt:lpstr>Minecraft</vt:lpstr>
      <vt:lpstr>vAcademia</vt:lpstr>
      <vt:lpstr>Oculus Rift</vt:lpstr>
      <vt:lpstr>Facebook покупает Oculus VR 2014 </vt:lpstr>
      <vt:lpstr>Обучение химии в виртуальных мирах</vt:lpstr>
      <vt:lpstr>Дополненная реальность в образовании</vt:lpstr>
      <vt:lpstr>Виртуальные миры в образовании</vt:lpstr>
      <vt:lpstr>Вебинары и виртуальные миры в работе</vt:lpstr>
      <vt:lpstr>Темы курса органической химии  для онлайн-уроков</vt:lpstr>
      <vt:lpstr>Сравнение возможностей вебинаров и виртуальных миров</vt:lpstr>
      <vt:lpstr>Дополненная реальность в образовании</vt:lpstr>
      <vt:lpstr>Болезнь не помеха для мастера</vt:lpstr>
      <vt:lpstr>Курсы повышения  квалификации для учителей</vt:lpstr>
      <vt:lpstr>Информационно-коммуникационные технологии для учителя химии http://www.chem.msu.su/rus/addedu/ICTforTeachers/</vt:lpstr>
      <vt:lpstr>Сотрудничество</vt:lpstr>
      <vt:lpstr>Проект сайта учебно-методической поддержки учителей на основе дистанционных образовательных  технологий</vt:lpstr>
      <vt:lpstr>Группа  «Летняя школа учителей химии МГУ 2017»</vt:lpstr>
      <vt:lpstr>Благодарю за внимание!</vt:lpstr>
      <vt:lpstr>Инновации</vt:lpstr>
      <vt:lpstr>Mobile learning (in EDUCATION EDUCATIONAL RESEARCH)</vt:lpstr>
      <vt:lpstr>Massive open online courses</vt:lpstr>
    </vt:vector>
  </TitlesOfParts>
  <Company>ONTI2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Отчетный доклад  декана академика В.В. Лунина  «О деятельности Химического факультета МГУ с 26 апреля 2001 г. по 12 апреля 2002 г.»</dc:title>
  <dc:creator>VVM</dc:creator>
  <cp:lastModifiedBy>Владимир Миняйлов</cp:lastModifiedBy>
  <cp:revision>529</cp:revision>
  <dcterms:created xsi:type="dcterms:W3CDTF">2003-04-26T11:08:35Z</dcterms:created>
  <dcterms:modified xsi:type="dcterms:W3CDTF">2017-06-29T05:42:47Z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DA90F041-0B0C-4C04-84FE-CE2947B7A5D1</vt:lpwstr>
  </property>
  <property fmtid="{D5CDD505-2E9C-101B-9397-08002B2CF9AE}" pid="3" name="ArticulatePath">
    <vt:lpwstr>Еврохим-Миняйлов-2016</vt:lpwstr>
  </property>
</Properties>
</file>